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 id="2147483660" r:id="rId2"/>
  </p:sldMasterIdLst>
  <p:notesMasterIdLst>
    <p:notesMasterId r:id="rId73"/>
  </p:notesMasterIdLst>
  <p:sldIdLst>
    <p:sldId id="376" r:id="rId3"/>
    <p:sldId id="269" r:id="rId4"/>
    <p:sldId id="258" r:id="rId5"/>
    <p:sldId id="356" r:id="rId6"/>
    <p:sldId id="355" r:id="rId7"/>
    <p:sldId id="294" r:id="rId8"/>
    <p:sldId id="295" r:id="rId9"/>
    <p:sldId id="296" r:id="rId10"/>
    <p:sldId id="297" r:id="rId11"/>
    <p:sldId id="298" r:id="rId12"/>
    <p:sldId id="357" r:id="rId13"/>
    <p:sldId id="300" r:id="rId14"/>
    <p:sldId id="301" r:id="rId15"/>
    <p:sldId id="302" r:id="rId16"/>
    <p:sldId id="303" r:id="rId17"/>
    <p:sldId id="304" r:id="rId18"/>
    <p:sldId id="305" r:id="rId19"/>
    <p:sldId id="374" r:id="rId20"/>
    <p:sldId id="306" r:id="rId21"/>
    <p:sldId id="308" r:id="rId22"/>
    <p:sldId id="309" r:id="rId23"/>
    <p:sldId id="359" r:id="rId24"/>
    <p:sldId id="310" r:id="rId25"/>
    <p:sldId id="311" r:id="rId26"/>
    <p:sldId id="313" r:id="rId27"/>
    <p:sldId id="314" r:id="rId28"/>
    <p:sldId id="361" r:id="rId29"/>
    <p:sldId id="315" r:id="rId30"/>
    <p:sldId id="318" r:id="rId31"/>
    <p:sldId id="319" r:id="rId32"/>
    <p:sldId id="368" r:id="rId33"/>
    <p:sldId id="320" r:id="rId34"/>
    <p:sldId id="321" r:id="rId35"/>
    <p:sldId id="322" r:id="rId36"/>
    <p:sldId id="323" r:id="rId37"/>
    <p:sldId id="326" r:id="rId38"/>
    <p:sldId id="328" r:id="rId39"/>
    <p:sldId id="329" r:id="rId40"/>
    <p:sldId id="330" r:id="rId41"/>
    <p:sldId id="331" r:id="rId42"/>
    <p:sldId id="332" r:id="rId43"/>
    <p:sldId id="333" r:id="rId44"/>
    <p:sldId id="334" r:id="rId45"/>
    <p:sldId id="327" r:id="rId46"/>
    <p:sldId id="335" r:id="rId47"/>
    <p:sldId id="336" r:id="rId48"/>
    <p:sldId id="337" r:id="rId49"/>
    <p:sldId id="338" r:id="rId50"/>
    <p:sldId id="324" r:id="rId51"/>
    <p:sldId id="325" r:id="rId52"/>
    <p:sldId id="339" r:id="rId53"/>
    <p:sldId id="340" r:id="rId54"/>
    <p:sldId id="341" r:id="rId55"/>
    <p:sldId id="342" r:id="rId56"/>
    <p:sldId id="343" r:id="rId57"/>
    <p:sldId id="363" r:id="rId58"/>
    <p:sldId id="349" r:id="rId59"/>
    <p:sldId id="345" r:id="rId60"/>
    <p:sldId id="350" r:id="rId61"/>
    <p:sldId id="351" r:id="rId62"/>
    <p:sldId id="352" r:id="rId63"/>
    <p:sldId id="353" r:id="rId64"/>
    <p:sldId id="364" r:id="rId65"/>
    <p:sldId id="375" r:id="rId66"/>
    <p:sldId id="365" r:id="rId67"/>
    <p:sldId id="346" r:id="rId68"/>
    <p:sldId id="347" r:id="rId69"/>
    <p:sldId id="348" r:id="rId70"/>
    <p:sldId id="367" r:id="rId71"/>
    <p:sldId id="373" r:id="rId72"/>
  </p:sldIdLst>
  <p:sldSz cx="9144000" cy="6858000" type="screen4x3"/>
  <p:notesSz cx="6858000" cy="9144000"/>
  <p:custDataLst>
    <p:tags r:id="rId7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F4FF"/>
    <a:srgbClr val="CCFFFF"/>
    <a:srgbClr val="F5A6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3652" autoAdjust="0"/>
  </p:normalViewPr>
  <p:slideViewPr>
    <p:cSldViewPr snapToGrid="0" showGuides="1">
      <p:cViewPr varScale="1">
        <p:scale>
          <a:sx n="85" d="100"/>
          <a:sy n="85" d="100"/>
        </p:scale>
        <p:origin x="1032"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B0B0A-7FB2-412B-859F-EC3A8F9B9D13}" type="datetimeFigureOut">
              <a:rPr lang="zh-CN" altLang="en-US" smtClean="0"/>
              <a:t>2024/6/19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3F2CE-909D-4581-8BA8-8DCD318820E5}" type="slidenum">
              <a:rPr lang="zh-CN" altLang="en-US" smtClean="0"/>
              <a:t>‹#›</a:t>
            </a:fld>
            <a:endParaRPr lang="zh-CN" altLang="en-US"/>
          </a:p>
        </p:txBody>
      </p:sp>
    </p:spTree>
    <p:extLst>
      <p:ext uri="{BB962C8B-B14F-4D97-AF65-F5344CB8AC3E}">
        <p14:creationId xmlns:p14="http://schemas.microsoft.com/office/powerpoint/2010/main" val="116546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a:t>init参数提供了三种产生簇中心的方法：“k-means++”指定产生较大间距的簇中心（详见2.1.4.2小节）；“random”指定随机产生簇中心；或者由用户通过一个ndarray数组指定初始簇中心。</a:t>
            </a:r>
          </a:p>
          <a:p>
            <a:r>
              <a:rPr lang="zh-CN" altLang="en-US"/>
              <a:t>n_init参数指定了算法运行次数，它是指在不指定初始簇中心时，通过多次运行算法，最终选择最好的结果作为输出。</a:t>
            </a:r>
          </a:p>
          <a:p>
            <a:r>
              <a:rPr lang="zh-CN" altLang="en-US"/>
              <a:t>max_iter参数指定了一次运行中的最大迭代次数。在大规模数据集中，算法往往要耗费大量的时间，可通过指定迭代次数来折衷耗时和效果。</a:t>
            </a:r>
          </a:p>
          <a:p>
            <a:r>
              <a:rPr lang="zh-CN" altLang="en-US"/>
              <a:t>tol参数指定了算法收敛的阈值。在大规模数据集中，算法往往难以完全收敛，即达到连续两次相同的分簇需要耗费很长时间，可通过指定阈值来折衷耗时和最优目标。</a:t>
            </a:r>
          </a:p>
          <a:p>
            <a:r>
              <a:rPr lang="zh-CN" altLang="en-US"/>
              <a:t>algorithm参数指定了是否采用elkan k-means算法来简化距离计算。该算法比经典的k-means算法在迭代速度方面有很大的提高。但该算法不适用于稀疏的样本数据。值“full”指定采用经典k-means算法。值“elkan”指定采用elkan k-means算法。值“auto”自动选择，在稠密数据时采用elkan kmeans算法，在稀疏数据时采用经典k-means算法。</a:t>
            </a:r>
          </a:p>
          <a:p>
            <a:r>
              <a:rPr lang="zh-CN" altLang="en-US"/>
              <a:t>fit（）方法用来完成分簇，具体应用见下节示例。</a:t>
            </a:r>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智能手机一般都安装了加速度传感器，它可以将测点的加速度信号转换为相应的电信号，经处理得到数字信号。加速度传感器可以测量</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三轴的加速度分量</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使用加速度幅度值作为特征，可以消除</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三个方向上加速度分量的变化差异，避免因手机方向、角度差异对身份识别造成影响。</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基于安卓手机，通过编程提取出加速度传感器的数据进行分析（代码文件：</a:t>
            </a:r>
            <a:r>
              <a:rPr lang="en-US" altLang="zh-CN" sz="1200" kern="1200" dirty="0">
                <a:solidFill>
                  <a:schemeClr val="tx1"/>
                </a:solidFill>
                <a:effectLst/>
                <a:latin typeface="+mn-lt"/>
                <a:ea typeface="+mn-ea"/>
                <a:cs typeface="+mn-cs"/>
              </a:rPr>
              <a:t>MobiChart3.py</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右边三图</a:t>
            </a:r>
            <a:r>
              <a:rPr lang="zh-CN" altLang="zh-CN" sz="1200" kern="1200" dirty="0">
                <a:solidFill>
                  <a:schemeClr val="tx1"/>
                </a:solidFill>
                <a:effectLst/>
                <a:latin typeface="+mn-lt"/>
                <a:ea typeface="+mn-ea"/>
                <a:cs typeface="+mn-cs"/>
              </a:rPr>
              <a:t>分别为同一人以不同姿势手持手机时，加速度传感器以</a:t>
            </a:r>
            <a:r>
              <a:rPr lang="en-US" altLang="zh-CN" sz="1200" kern="1200" dirty="0">
                <a:solidFill>
                  <a:schemeClr val="tx1"/>
                </a:solidFill>
                <a:effectLst/>
                <a:latin typeface="+mn-lt"/>
                <a:ea typeface="+mn-ea"/>
                <a:cs typeface="+mn-cs"/>
              </a:rPr>
              <a:t>10Hz</a:t>
            </a:r>
            <a:r>
              <a:rPr lang="zh-CN" altLang="zh-CN" sz="1200" kern="1200" dirty="0">
                <a:solidFill>
                  <a:schemeClr val="tx1"/>
                </a:solidFill>
                <a:effectLst/>
                <a:latin typeface="+mn-lt"/>
                <a:ea typeface="+mn-ea"/>
                <a:cs typeface="+mn-cs"/>
              </a:rPr>
              <a:t>频率采样得到的三轴投影值和计算得到的幅度值，其中圆形点为</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轴投影值，方形点为</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轴投影值，三角形点为</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轴投影值，星形点为计算得到的幅度值。</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通过观察，可以发现尽管三个方向的分量值变化比较大，但幅度值变化有相似性。</a:t>
            </a:r>
          </a:p>
          <a:p>
            <a:r>
              <a:rPr lang="zh-CN" altLang="en-US" sz="1200" kern="1200" dirty="0">
                <a:solidFill>
                  <a:schemeClr val="tx1"/>
                </a:solidFill>
                <a:effectLst/>
                <a:latin typeface="+mn-lt"/>
                <a:ea typeface="+mn-ea"/>
                <a:cs typeface="+mn-cs"/>
              </a:rPr>
              <a:t>左边两图</a:t>
            </a:r>
            <a:r>
              <a:rPr lang="zh-CN" altLang="zh-CN" sz="1200" kern="1200" dirty="0">
                <a:solidFill>
                  <a:schemeClr val="tx1"/>
                </a:solidFill>
                <a:effectLst/>
                <a:latin typeface="+mn-lt"/>
                <a:ea typeface="+mn-ea"/>
                <a:cs typeface="+mn-cs"/>
              </a:rPr>
              <a:t>为另两同学屏幕朝内手持手机走路时测试的加速度分量及幅度值。通过与</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对比，可见不同的人的加速度幅度值变化规律有一定的差异性。</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受以上直观观察的启发，考虑采用</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聚类算法来量化分析不同人的加速度幅度值的变化规律（代码文件：</a:t>
            </a:r>
            <a:r>
              <a:rPr lang="en-US" altLang="zh-CN" sz="1200" kern="1200" dirty="0">
                <a:solidFill>
                  <a:schemeClr val="tx1"/>
                </a:solidFill>
                <a:effectLst/>
                <a:latin typeface="+mn-lt"/>
                <a:ea typeface="+mn-ea"/>
                <a:cs typeface="+mn-cs"/>
              </a:rPr>
              <a:t>MobilChart7.py</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从以上各图可以看出，加速度幅度值的变化呈现周期性，这是因为人走路每步的姿态的相似性所致，所以，先把数据以步为周期分割开来研究。划分周期序列的方法是设定一定长度的滑窗，将滑窗依次移动，当滑窗中心点为滑窗内所有数据点的最小值时，则将该点确定为下一周期的起始点，如图所示。经过多次重复试验，发现将滑窗的长度设置为</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较为合适。</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经过滑窗处理后，当采样频率为</a:t>
            </a:r>
            <a:r>
              <a:rPr lang="en-US" altLang="zh-CN" dirty="0"/>
              <a:t>10Hz</a:t>
            </a:r>
            <a:r>
              <a:rPr lang="zh-CN" altLang="en-US" dirty="0"/>
              <a:t>时，走路的每步周期长度大约有</a:t>
            </a:r>
            <a:r>
              <a:rPr lang="en-US" altLang="zh-CN" dirty="0"/>
              <a:t>10</a:t>
            </a:r>
            <a:r>
              <a:rPr lang="zh-CN" altLang="en-US" dirty="0"/>
              <a:t>至</a:t>
            </a:r>
            <a:r>
              <a:rPr lang="en-US" altLang="zh-CN" dirty="0"/>
              <a:t>12</a:t>
            </a:r>
            <a:r>
              <a:rPr lang="zh-CN" altLang="en-US" dirty="0"/>
              <a:t>个数据采样值，即每步数据用一个长度为</a:t>
            </a:r>
            <a:r>
              <a:rPr lang="en-US" altLang="zh-CN" dirty="0"/>
              <a:t>10</a:t>
            </a:r>
            <a:r>
              <a:rPr lang="zh-CN" altLang="en-US" dirty="0"/>
              <a:t>、</a:t>
            </a:r>
            <a:r>
              <a:rPr lang="en-US" altLang="zh-CN" dirty="0"/>
              <a:t>11</a:t>
            </a:r>
            <a:r>
              <a:rPr lang="zh-CN" altLang="en-US" dirty="0"/>
              <a:t>或</a:t>
            </a:r>
            <a:r>
              <a:rPr lang="en-US" altLang="zh-CN" dirty="0"/>
              <a:t>12</a:t>
            </a:r>
            <a:r>
              <a:rPr lang="zh-CN" altLang="en-US" dirty="0"/>
              <a:t>的向量表示，称之为步态向量。将长度为</a:t>
            </a:r>
            <a:r>
              <a:rPr lang="en-US" altLang="zh-CN" dirty="0"/>
              <a:t>10</a:t>
            </a:r>
            <a:r>
              <a:rPr lang="zh-CN" altLang="en-US" dirty="0"/>
              <a:t>、</a:t>
            </a:r>
            <a:r>
              <a:rPr lang="en-US" altLang="zh-CN" dirty="0"/>
              <a:t>11</a:t>
            </a:r>
            <a:r>
              <a:rPr lang="zh-CN" altLang="en-US" dirty="0"/>
              <a:t>、</a:t>
            </a:r>
            <a:r>
              <a:rPr lang="en-US" altLang="zh-CN" dirty="0"/>
              <a:t>12</a:t>
            </a:r>
            <a:r>
              <a:rPr lang="zh-CN" altLang="en-US" dirty="0"/>
              <a:t>的三类步态向量分开，每类用</a:t>
            </a:r>
            <a:r>
              <a:rPr lang="en-US" altLang="zh-CN" dirty="0"/>
              <a:t>k-means</a:t>
            </a:r>
            <a:r>
              <a:rPr lang="zh-CN" altLang="en-US" dirty="0"/>
              <a:t>算法进行聚类分析，可发现同一人的步态向量确实在多维空间中聚集在一起，而不同人的步态向量在空间中聚集的簇之间会有一定的间距。</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试验采集到三位同学长度为</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的步态向量样本，</a:t>
            </a:r>
            <a:r>
              <a:rPr lang="en-US" altLang="zh-CN" sz="1200" kern="1200" dirty="0">
                <a:solidFill>
                  <a:schemeClr val="tx1"/>
                </a:solidFill>
                <a:effectLst/>
                <a:latin typeface="+mn-lt"/>
                <a:ea typeface="+mn-ea"/>
                <a:cs typeface="+mn-cs"/>
              </a:rPr>
              <a:t>Y1</a:t>
            </a:r>
            <a:r>
              <a:rPr lang="zh-CN" altLang="zh-CN" sz="1200" kern="1200" dirty="0">
                <a:solidFill>
                  <a:schemeClr val="tx1"/>
                </a:solidFill>
                <a:effectLst/>
                <a:latin typeface="+mn-lt"/>
                <a:ea typeface="+mn-ea"/>
                <a:cs typeface="+mn-cs"/>
              </a:rPr>
              <a:t>同学</a:t>
            </a:r>
            <a:r>
              <a:rPr lang="en-US" altLang="zh-CN" sz="1200" kern="1200" dirty="0">
                <a:solidFill>
                  <a:schemeClr val="tx1"/>
                </a:solidFill>
                <a:effectLst/>
                <a:latin typeface="+mn-lt"/>
                <a:ea typeface="+mn-ea"/>
                <a:cs typeface="+mn-cs"/>
              </a:rPr>
              <a:t>51</a:t>
            </a:r>
            <a:r>
              <a:rPr lang="zh-CN" altLang="zh-CN" sz="1200" kern="1200" dirty="0">
                <a:solidFill>
                  <a:schemeClr val="tx1"/>
                </a:solidFill>
                <a:effectLst/>
                <a:latin typeface="+mn-lt"/>
                <a:ea typeface="+mn-ea"/>
                <a:cs typeface="+mn-cs"/>
              </a:rPr>
              <a:t>步数据，</a:t>
            </a:r>
            <a:r>
              <a:rPr lang="en-US" altLang="zh-CN" sz="1200" kern="1200" dirty="0">
                <a:solidFill>
                  <a:schemeClr val="tx1"/>
                </a:solidFill>
                <a:effectLst/>
                <a:latin typeface="+mn-lt"/>
                <a:ea typeface="+mn-ea"/>
                <a:cs typeface="+mn-cs"/>
              </a:rPr>
              <a:t>Y2</a:t>
            </a:r>
            <a:r>
              <a:rPr lang="zh-CN" altLang="zh-CN" sz="1200" kern="1200" dirty="0">
                <a:solidFill>
                  <a:schemeClr val="tx1"/>
                </a:solidFill>
                <a:effectLst/>
                <a:latin typeface="+mn-lt"/>
                <a:ea typeface="+mn-ea"/>
                <a:cs typeface="+mn-cs"/>
              </a:rPr>
              <a:t>同学</a:t>
            </a:r>
            <a:r>
              <a:rPr lang="en-US" altLang="zh-CN" sz="1200" kern="1200" dirty="0">
                <a:solidFill>
                  <a:schemeClr val="tx1"/>
                </a:solidFill>
                <a:effectLst/>
                <a:latin typeface="+mn-lt"/>
                <a:ea typeface="+mn-ea"/>
                <a:cs typeface="+mn-cs"/>
              </a:rPr>
              <a:t>60</a:t>
            </a:r>
            <a:r>
              <a:rPr lang="zh-CN" altLang="zh-CN" sz="1200" kern="1200" dirty="0">
                <a:solidFill>
                  <a:schemeClr val="tx1"/>
                </a:solidFill>
                <a:effectLst/>
                <a:latin typeface="+mn-lt"/>
                <a:ea typeface="+mn-ea"/>
                <a:cs typeface="+mn-cs"/>
              </a:rPr>
              <a:t>步数据，</a:t>
            </a:r>
            <a:r>
              <a:rPr lang="en-US" altLang="zh-CN" sz="1200" kern="1200" dirty="0">
                <a:solidFill>
                  <a:schemeClr val="tx1"/>
                </a:solidFill>
                <a:effectLst/>
                <a:latin typeface="+mn-lt"/>
                <a:ea typeface="+mn-ea"/>
                <a:cs typeface="+mn-cs"/>
              </a:rPr>
              <a:t>W</a:t>
            </a:r>
            <a:r>
              <a:rPr lang="zh-CN" altLang="zh-CN" sz="1200" kern="1200" dirty="0">
                <a:solidFill>
                  <a:schemeClr val="tx1"/>
                </a:solidFill>
                <a:effectLst/>
                <a:latin typeface="+mn-lt"/>
                <a:ea typeface="+mn-ea"/>
                <a:cs typeface="+mn-cs"/>
              </a:rPr>
              <a:t>同学</a:t>
            </a:r>
            <a:r>
              <a:rPr lang="en-US" altLang="zh-CN" sz="1200" kern="1200" dirty="0">
                <a:solidFill>
                  <a:schemeClr val="tx1"/>
                </a:solidFill>
                <a:effectLst/>
                <a:latin typeface="+mn-lt"/>
                <a:ea typeface="+mn-ea"/>
                <a:cs typeface="+mn-cs"/>
              </a:rPr>
              <a:t>43</a:t>
            </a:r>
            <a:r>
              <a:rPr lang="zh-CN" altLang="zh-CN" sz="1200" kern="1200" dirty="0">
                <a:solidFill>
                  <a:schemeClr val="tx1"/>
                </a:solidFill>
                <a:effectLst/>
                <a:latin typeface="+mn-lt"/>
                <a:ea typeface="+mn-ea"/>
                <a:cs typeface="+mn-cs"/>
              </a:rPr>
              <a:t>步数据。用</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聚类算法将上述</a:t>
            </a:r>
            <a:r>
              <a:rPr lang="en-US" altLang="zh-CN" sz="1200" kern="1200" dirty="0">
                <a:solidFill>
                  <a:schemeClr val="tx1"/>
                </a:solidFill>
                <a:effectLst/>
                <a:latin typeface="+mn-lt"/>
                <a:ea typeface="+mn-ea"/>
                <a:cs typeface="+mn-cs"/>
              </a:rPr>
              <a:t>154</a:t>
            </a:r>
            <a:r>
              <a:rPr lang="zh-CN" altLang="zh-CN" sz="1200" kern="1200" dirty="0">
                <a:solidFill>
                  <a:schemeClr val="tx1"/>
                </a:solidFill>
                <a:effectLst/>
                <a:latin typeface="+mn-lt"/>
                <a:ea typeface="+mn-ea"/>
                <a:cs typeface="+mn-cs"/>
              </a:rPr>
              <a:t>个数据点在</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维空间中分成</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个簇，各簇中包含各同学的步态向量数如表所示。</a:t>
            </a:r>
          </a:p>
          <a:p>
            <a:r>
              <a:rPr lang="zh-CN" altLang="zh-CN" sz="1200" kern="1200" dirty="0">
                <a:solidFill>
                  <a:schemeClr val="tx1"/>
                </a:solidFill>
                <a:effectLst/>
                <a:latin typeface="+mn-lt"/>
                <a:ea typeface="+mn-ea"/>
                <a:cs typeface="+mn-cs"/>
              </a:rPr>
              <a:t>可见</a:t>
            </a:r>
            <a:r>
              <a:rPr lang="en-US" altLang="zh-CN" sz="1200" kern="1200" dirty="0">
                <a:solidFill>
                  <a:schemeClr val="tx1"/>
                </a:solidFill>
                <a:effectLst/>
                <a:latin typeface="+mn-lt"/>
                <a:ea typeface="+mn-ea"/>
                <a:cs typeface="+mn-cs"/>
              </a:rPr>
              <a:t>Y1</a:t>
            </a:r>
            <a:r>
              <a:rPr lang="zh-CN" altLang="zh-CN" sz="1200" kern="1200" dirty="0">
                <a:solidFill>
                  <a:schemeClr val="tx1"/>
                </a:solidFill>
                <a:effectLst/>
                <a:latin typeface="+mn-lt"/>
                <a:ea typeface="+mn-ea"/>
                <a:cs typeface="+mn-cs"/>
              </a:rPr>
              <a:t>同学的数据主要划分到了簇</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Y2</a:t>
            </a:r>
            <a:r>
              <a:rPr lang="zh-CN" altLang="zh-CN" sz="1200" kern="1200" dirty="0">
                <a:solidFill>
                  <a:schemeClr val="tx1"/>
                </a:solidFill>
                <a:effectLst/>
                <a:latin typeface="+mn-lt"/>
                <a:ea typeface="+mn-ea"/>
                <a:cs typeface="+mn-cs"/>
              </a:rPr>
              <a:t>同学的数据主要划分到了簇</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W</a:t>
            </a:r>
            <a:r>
              <a:rPr lang="zh-CN" altLang="zh-CN" sz="1200" kern="1200" dirty="0">
                <a:solidFill>
                  <a:schemeClr val="tx1"/>
                </a:solidFill>
                <a:effectLst/>
                <a:latin typeface="+mn-lt"/>
                <a:ea typeface="+mn-ea"/>
                <a:cs typeface="+mn-cs"/>
              </a:rPr>
              <a:t>同学的数据主要划分到了簇</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中。如果在试验前去掉数据采集前段和结尾段由于操作手机等原因而出现的一些非正常运动数据，分簇的精度可以进一步提高。</a:t>
            </a:r>
          </a:p>
          <a:p>
            <a:r>
              <a:rPr lang="zh-CN" altLang="zh-CN" sz="1200" kern="1200" dirty="0">
                <a:solidFill>
                  <a:schemeClr val="tx1"/>
                </a:solidFill>
                <a:effectLst/>
                <a:latin typeface="+mn-lt"/>
                <a:ea typeface="+mn-ea"/>
                <a:cs typeface="+mn-cs"/>
              </a:rPr>
              <a:t>三个簇中心两两之间的欧氏距离分别为：</a:t>
            </a:r>
            <a:r>
              <a:rPr lang="en-US" altLang="zh-CN" sz="1200" kern="1200" dirty="0">
                <a:solidFill>
                  <a:schemeClr val="tx1"/>
                </a:solidFill>
                <a:effectLst/>
                <a:latin typeface="+mn-lt"/>
                <a:ea typeface="+mn-ea"/>
                <a:cs typeface="+mn-cs"/>
              </a:rPr>
              <a:t>18.5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11.6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7.7</a:t>
            </a:r>
            <a:r>
              <a:rPr lang="zh-CN" altLang="zh-CN" sz="1200" kern="1200" dirty="0">
                <a:solidFill>
                  <a:schemeClr val="tx1"/>
                </a:solidFill>
                <a:effectLst/>
                <a:latin typeface="+mn-lt"/>
                <a:ea typeface="+mn-ea"/>
                <a:cs typeface="+mn-cs"/>
              </a:rPr>
              <a:t>。所有簇成员与簇中心的欧氏距离的平均值和方差分别是</a:t>
            </a:r>
            <a:r>
              <a:rPr lang="en-US" altLang="zh-CN" sz="1200" kern="1200" dirty="0">
                <a:solidFill>
                  <a:schemeClr val="tx1"/>
                </a:solidFill>
                <a:effectLst/>
                <a:latin typeface="+mn-lt"/>
                <a:ea typeface="+mn-ea"/>
                <a:cs typeface="+mn-cs"/>
              </a:rPr>
              <a:t>(3.78</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6.81)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(5.47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2.34)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(4.79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1.48)</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的分析确认了个人步态向量在多维空间中的分簇特点。可以利用这一特点，运用聚类的思想来解决前面提出的问题，实现持续的无干扰的手机机主身份识别。该方案分为两个阶段：学习和识别。在学习阶段，让用户持手机运动一段时间，软件自动学习到该用户步态向量在多维空间中分簇的簇中心和半径阈值。在识别阶段，软件实时读取手机加速度传感器的值，转化为步态向量后，将其在空间中的分布与学习到的分布情况进行对比，当发现有较大差异时，发出报警信息。</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从前述讨论可知，在条件（样本集、分簇数等）明确以后，</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算法的任务就成了使</a:t>
            </a:r>
            <a:r>
              <a:rPr lang="en-US" altLang="zh-CN" sz="1200" kern="1200" dirty="0">
                <a:solidFill>
                  <a:schemeClr val="tx1"/>
                </a:solidFill>
                <a:effectLst/>
                <a:latin typeface="+mn-lt"/>
                <a:ea typeface="+mn-ea"/>
                <a:cs typeface="+mn-cs"/>
              </a:rPr>
              <a:t>SSE</a:t>
            </a:r>
            <a:r>
              <a:rPr lang="zh-CN" altLang="zh-CN" sz="1200" kern="1200" dirty="0">
                <a:solidFill>
                  <a:schemeClr val="tx1"/>
                </a:solidFill>
                <a:effectLst/>
                <a:latin typeface="+mn-lt"/>
                <a:ea typeface="+mn-ea"/>
                <a:cs typeface="+mn-cs"/>
              </a:rPr>
              <a:t>最小的优化计算。最优化计算是机器学习中极为重要的基础，各类算法大都可归结为一个最优化问题。机器学习中最优化问题的求解将在第</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节集中讨论。</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如果多次运行代码 </a:t>
            </a:r>
            <a:r>
              <a:rPr lang="en-US" altLang="zh-CN" sz="1200" kern="1200" dirty="0">
                <a:solidFill>
                  <a:schemeClr val="tx1"/>
                </a:solidFill>
                <a:effectLst/>
                <a:latin typeface="+mn-lt"/>
                <a:ea typeface="+mn-ea"/>
                <a:cs typeface="+mn-cs"/>
              </a:rPr>
              <a:t>2‑2</a:t>
            </a:r>
            <a:r>
              <a:rPr lang="zh-CN" altLang="zh-CN" sz="1200" kern="1200" dirty="0">
                <a:solidFill>
                  <a:schemeClr val="tx1"/>
                </a:solidFill>
                <a:effectLst/>
                <a:latin typeface="+mn-lt"/>
                <a:ea typeface="+mn-ea"/>
                <a:cs typeface="+mn-cs"/>
              </a:rPr>
              <a:t>，可以发现每次的分簇结果和</a:t>
            </a:r>
            <a:r>
              <a:rPr lang="en-US" altLang="zh-CN" sz="1200" kern="1200" dirty="0">
                <a:solidFill>
                  <a:schemeClr val="tx1"/>
                </a:solidFill>
                <a:effectLst/>
                <a:latin typeface="+mn-lt"/>
                <a:ea typeface="+mn-ea"/>
                <a:cs typeface="+mn-cs"/>
              </a:rPr>
              <a:t>SSE</a:t>
            </a:r>
            <a:r>
              <a:rPr lang="zh-CN" altLang="zh-CN" sz="1200" kern="1200" dirty="0">
                <a:solidFill>
                  <a:schemeClr val="tx1"/>
                </a:solidFill>
                <a:effectLst/>
                <a:latin typeface="+mn-lt"/>
                <a:ea typeface="+mn-ea"/>
                <a:cs typeface="+mn-cs"/>
              </a:rPr>
              <a:t>值未必相同。这是因为不同的初始簇中心使得算法可能收敛到不同的局部极小值。</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收敛到全局最小值是最理想的结果，为了尽力达到这个最优的目标，往往要对</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算法采取多种补救措施，如使初始簇中心尽量间隔开、多次运行取最优值等等。如前文介绍的</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sklearn.cluster</a:t>
            </a:r>
            <a:r>
              <a:rPr lang="zh-CN" altLang="zh-CN" sz="1200" kern="1200" dirty="0">
                <a:solidFill>
                  <a:schemeClr val="tx1"/>
                </a:solidFill>
                <a:effectLst/>
                <a:latin typeface="+mn-lt"/>
                <a:ea typeface="+mn-ea"/>
                <a:cs typeface="+mn-cs"/>
              </a:rPr>
              <a:t>包中的</a:t>
            </a:r>
            <a:r>
              <a:rPr lang="en-US" altLang="zh-CN" sz="1200" kern="1200" dirty="0" err="1">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函数，它通过设置不同的参数（如</a:t>
            </a:r>
            <a:r>
              <a:rPr lang="en-US" altLang="zh-CN" sz="1200" kern="1200" dirty="0" err="1">
                <a:solidFill>
                  <a:schemeClr val="tx1"/>
                </a:solidFill>
                <a:effectLst/>
                <a:latin typeface="+mn-lt"/>
                <a:ea typeface="+mn-ea"/>
                <a:cs typeface="+mn-cs"/>
              </a:rPr>
              <a:t>init</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n_init</a:t>
            </a:r>
            <a:r>
              <a:rPr lang="zh-CN" altLang="zh-CN" sz="1200" kern="1200" dirty="0">
                <a:solidFill>
                  <a:schemeClr val="tx1"/>
                </a:solidFill>
                <a:effectLst/>
                <a:latin typeface="+mn-lt"/>
                <a:ea typeface="+mn-ea"/>
                <a:cs typeface="+mn-cs"/>
              </a:rPr>
              <a:t>参数）提供了尽量取得全局最优值的常规方法。</a:t>
            </a:r>
          </a:p>
          <a:p>
            <a:r>
              <a:rPr lang="zh-CN" altLang="zh-CN" sz="1200" kern="1200" dirty="0">
                <a:solidFill>
                  <a:schemeClr val="tx1"/>
                </a:solidFill>
                <a:effectLst/>
                <a:latin typeface="+mn-lt"/>
                <a:ea typeface="+mn-ea"/>
                <a:cs typeface="+mn-cs"/>
              </a:rPr>
              <a:t>还可以在算法运行完毕后，对簇结构进行调整来尽量降低</a:t>
            </a:r>
            <a:r>
              <a:rPr lang="en-US" altLang="zh-CN" sz="1200" kern="1200" dirty="0">
                <a:solidFill>
                  <a:schemeClr val="tx1"/>
                </a:solidFill>
                <a:effectLst/>
                <a:latin typeface="+mn-lt"/>
                <a:ea typeface="+mn-ea"/>
                <a:cs typeface="+mn-cs"/>
              </a:rPr>
              <a:t>SSE</a:t>
            </a:r>
            <a:r>
              <a:rPr lang="zh-CN" altLang="zh-CN" sz="1200" kern="1200" dirty="0">
                <a:solidFill>
                  <a:schemeClr val="tx1"/>
                </a:solidFill>
                <a:effectLst/>
                <a:latin typeface="+mn-lt"/>
                <a:ea typeface="+mn-ea"/>
                <a:cs typeface="+mn-cs"/>
              </a:rPr>
              <a:t>值，基本思路是尝试拆分</a:t>
            </a:r>
            <a:r>
              <a:rPr lang="en-US" altLang="zh-CN" sz="1200" kern="1200" dirty="0">
                <a:solidFill>
                  <a:schemeClr val="tx1"/>
                </a:solidFill>
                <a:effectLst/>
                <a:latin typeface="+mn-lt"/>
                <a:ea typeface="+mn-ea"/>
                <a:cs typeface="+mn-cs"/>
              </a:rPr>
              <a:t>SSE</a:t>
            </a:r>
            <a:r>
              <a:rPr lang="zh-CN" altLang="zh-CN" sz="1200" kern="1200" dirty="0">
                <a:solidFill>
                  <a:schemeClr val="tx1"/>
                </a:solidFill>
                <a:effectLst/>
                <a:latin typeface="+mn-lt"/>
                <a:ea typeface="+mn-ea"/>
                <a:cs typeface="+mn-cs"/>
              </a:rPr>
              <a:t>值最大的簇，合并两个小簇。拆分的方法是对</a:t>
            </a:r>
            <a:r>
              <a:rPr lang="en-US" altLang="zh-CN" sz="1200" kern="1200" dirty="0">
                <a:solidFill>
                  <a:schemeClr val="tx1"/>
                </a:solidFill>
                <a:effectLst/>
                <a:latin typeface="+mn-lt"/>
                <a:ea typeface="+mn-ea"/>
                <a:cs typeface="+mn-cs"/>
              </a:rPr>
              <a:t>SSE</a:t>
            </a:r>
            <a:r>
              <a:rPr lang="zh-CN" altLang="zh-CN" sz="1200" kern="1200" dirty="0">
                <a:solidFill>
                  <a:schemeClr val="tx1"/>
                </a:solidFill>
                <a:effectLst/>
                <a:latin typeface="+mn-lt"/>
                <a:ea typeface="+mn-ea"/>
                <a:cs typeface="+mn-cs"/>
              </a:rPr>
              <a:t>值最大的簇再次运行将</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值设为</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算法，得到两个小簇。合并的方法，可以将间距最小的两个簇合并，也可以合并两个使得</a:t>
            </a:r>
            <a:r>
              <a:rPr lang="en-US" altLang="zh-CN" sz="1200" kern="1200" dirty="0">
                <a:solidFill>
                  <a:schemeClr val="tx1"/>
                </a:solidFill>
                <a:effectLst/>
                <a:latin typeface="+mn-lt"/>
                <a:ea typeface="+mn-ea"/>
                <a:cs typeface="+mn-cs"/>
              </a:rPr>
              <a:t>SSE</a:t>
            </a:r>
            <a:r>
              <a:rPr lang="zh-CN" altLang="zh-CN" sz="1200" kern="1200" dirty="0">
                <a:solidFill>
                  <a:schemeClr val="tx1"/>
                </a:solidFill>
                <a:effectLst/>
                <a:latin typeface="+mn-lt"/>
                <a:ea typeface="+mn-ea"/>
                <a:cs typeface="+mn-cs"/>
              </a:rPr>
              <a:t>增加最小的簇。</a:t>
            </a:r>
          </a:p>
          <a:p>
            <a:r>
              <a:rPr lang="zh-CN" altLang="zh-CN" sz="1200" kern="1200" dirty="0">
                <a:solidFill>
                  <a:schemeClr val="tx1"/>
                </a:solidFill>
                <a:effectLst/>
                <a:latin typeface="+mn-lt"/>
                <a:ea typeface="+mn-ea"/>
                <a:cs typeface="+mn-cs"/>
              </a:rPr>
              <a:t>以上寻找全局最优值的方法没有改变</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算法本身。人们还研究了许多改进算法试图得到全局最优值，将在下一小节讨论。</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算法需要事先指定簇数量</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值。在很多应用场合，该值是明确的，如上一小节给出的应用示例中，在观察步态向量在空间中的分布时，只需要验证三个试验者的步态向量是否聚集在三个紧密的簇中即可。</a:t>
            </a:r>
          </a:p>
          <a:p>
            <a:r>
              <a:rPr lang="zh-CN" altLang="zh-CN" sz="1200" kern="1200" dirty="0">
                <a:solidFill>
                  <a:schemeClr val="tx1"/>
                </a:solidFill>
                <a:effectLst/>
                <a:latin typeface="+mn-lt"/>
                <a:ea typeface="+mn-ea"/>
                <a:cs typeface="+mn-cs"/>
              </a:rPr>
              <a:t>但在很多时候，该值并不能事先确定，使得该算法的应用受到一定限制。可以对不同的</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值逐次运行算法，取“最好结果”。要注意的是，这个“最好结果”并非是</a:t>
            </a:r>
            <a:r>
              <a:rPr lang="en-US" altLang="zh-CN" sz="1200" kern="1200" dirty="0">
                <a:solidFill>
                  <a:schemeClr val="tx1"/>
                </a:solidFill>
                <a:effectLst/>
                <a:latin typeface="+mn-lt"/>
                <a:ea typeface="+mn-ea"/>
                <a:cs typeface="+mn-cs"/>
              </a:rPr>
              <a:t>SSE</a:t>
            </a:r>
            <a:r>
              <a:rPr lang="zh-CN" altLang="zh-CN" sz="1200" kern="1200" dirty="0">
                <a:solidFill>
                  <a:schemeClr val="tx1"/>
                </a:solidFill>
                <a:effectLst/>
                <a:latin typeface="+mn-lt"/>
                <a:ea typeface="+mn-ea"/>
                <a:cs typeface="+mn-cs"/>
              </a:rPr>
              <a:t>等算法指标，而是要根据具体应用来确定。这是因为，当</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值增大时，一般来说，每个簇内的平均样本数会减少，使得各簇更加紧密，</a:t>
            </a:r>
            <a:r>
              <a:rPr lang="en-US" altLang="zh-CN" sz="1200" kern="1200" dirty="0">
                <a:solidFill>
                  <a:schemeClr val="tx1"/>
                </a:solidFill>
                <a:effectLst/>
                <a:latin typeface="+mn-lt"/>
                <a:ea typeface="+mn-ea"/>
                <a:cs typeface="+mn-cs"/>
              </a:rPr>
              <a:t>SSE</a:t>
            </a:r>
            <a:r>
              <a:rPr lang="zh-CN" altLang="zh-CN" sz="1200" kern="1200" dirty="0">
                <a:solidFill>
                  <a:schemeClr val="tx1"/>
                </a:solidFill>
                <a:effectLst/>
                <a:latin typeface="+mn-lt"/>
                <a:ea typeface="+mn-ea"/>
                <a:cs typeface="+mn-cs"/>
              </a:rPr>
              <a:t>值将会减少。当</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值增长到与样本数量相同时，</a:t>
            </a:r>
            <a:r>
              <a:rPr lang="en-US" altLang="zh-CN" sz="1200" kern="1200" dirty="0">
                <a:solidFill>
                  <a:schemeClr val="tx1"/>
                </a:solidFill>
                <a:effectLst/>
                <a:latin typeface="+mn-lt"/>
                <a:ea typeface="+mn-ea"/>
                <a:cs typeface="+mn-cs"/>
              </a:rPr>
              <a:t>SSE</a:t>
            </a:r>
            <a:r>
              <a:rPr lang="zh-CN" altLang="zh-CN" sz="1200" kern="1200" dirty="0">
                <a:solidFill>
                  <a:schemeClr val="tx1"/>
                </a:solidFill>
                <a:effectLst/>
                <a:latin typeface="+mn-lt"/>
                <a:ea typeface="+mn-ea"/>
                <a:cs typeface="+mn-cs"/>
              </a:rPr>
              <a:t>将减少为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，但此时并没有什么意义。</a:t>
            </a:r>
          </a:p>
          <a:p>
            <a:r>
              <a:rPr lang="zh-CN" altLang="en-US" dirty="0"/>
              <a:t>不考虑应用场景，就算法本身的一些评价指标而言，人们提出了一些通过“拐点”确定确定</a:t>
            </a:r>
            <a:r>
              <a:rPr lang="en-US" altLang="zh-CN" dirty="0"/>
              <a:t>k</a:t>
            </a:r>
            <a:r>
              <a:rPr lang="zh-CN" altLang="en-US" dirty="0"/>
              <a:t>值的方法。如图所示，横坐标是</a:t>
            </a:r>
            <a:r>
              <a:rPr lang="en-US" altLang="zh-CN" dirty="0"/>
              <a:t>k</a:t>
            </a:r>
            <a:r>
              <a:rPr lang="zh-CN" altLang="en-US" dirty="0"/>
              <a:t>值，纵坐标为</a:t>
            </a:r>
            <a:r>
              <a:rPr lang="en-US" altLang="zh-CN" dirty="0"/>
              <a:t>SSE</a:t>
            </a:r>
            <a:r>
              <a:rPr lang="zh-CN" altLang="en-US" dirty="0"/>
              <a:t>值。</a:t>
            </a:r>
            <a:r>
              <a:rPr lang="en-US" altLang="zh-CN" dirty="0"/>
              <a:t>SSE</a:t>
            </a:r>
            <a:r>
              <a:rPr lang="zh-CN" altLang="en-US" dirty="0"/>
              <a:t>值在</a:t>
            </a:r>
            <a:r>
              <a:rPr lang="en-US" altLang="zh-CN" dirty="0"/>
              <a:t>k</a:t>
            </a:r>
            <a:r>
              <a:rPr lang="zh-CN" altLang="en-US" dirty="0"/>
              <a:t>小于</a:t>
            </a:r>
            <a:r>
              <a:rPr lang="en-US" altLang="zh-CN" dirty="0"/>
              <a:t>4</a:t>
            </a:r>
            <a:r>
              <a:rPr lang="zh-CN" altLang="en-US" dirty="0"/>
              <a:t>时下降显著，而在大于</a:t>
            </a:r>
            <a:r>
              <a:rPr lang="en-US" altLang="zh-CN" dirty="0"/>
              <a:t>4</a:t>
            </a:r>
            <a:r>
              <a:rPr lang="zh-CN" altLang="en-US" dirty="0"/>
              <a:t>时，下降缓慢，认为在分簇数为</a:t>
            </a:r>
            <a:r>
              <a:rPr lang="en-US" altLang="zh-CN" dirty="0"/>
              <a:t>4</a:t>
            </a:r>
            <a:r>
              <a:rPr lang="zh-CN" altLang="en-US" dirty="0"/>
              <a:t>时，簇结构已经相对稳定，于是确定</a:t>
            </a:r>
            <a:r>
              <a:rPr lang="en-US" altLang="zh-CN" dirty="0"/>
              <a:t>k</a:t>
            </a:r>
            <a:r>
              <a:rPr lang="zh-CN" altLang="en-US" dirty="0"/>
              <a:t>值为</a:t>
            </a:r>
            <a:r>
              <a:rPr lang="en-US" altLang="zh-CN" dirty="0"/>
              <a:t>4</a:t>
            </a:r>
            <a:r>
              <a:rPr lang="zh-CN" altLang="en-US" dirty="0"/>
              <a:t>。</a:t>
            </a:r>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k-means</a:t>
            </a:r>
            <a:r>
              <a:rPr lang="zh-CN" altLang="en-US" dirty="0"/>
              <a:t>算法对样本不同特征的分布范围非常敏感。</a:t>
            </a:r>
            <a:endParaRPr lang="en-US" altLang="zh-CN" dirty="0"/>
          </a:p>
          <a:p>
            <a:r>
              <a:rPr lang="zh-CN" altLang="en-US" dirty="0"/>
              <a:t>推荐直接调用</a:t>
            </a:r>
            <a:r>
              <a:rPr lang="en-US" altLang="zh-CN" dirty="0" err="1"/>
              <a:t>sklearn.preprocessing.MinMaxScaler</a:t>
            </a:r>
            <a:r>
              <a:rPr lang="zh-CN" altLang="en-US" dirty="0"/>
              <a:t>类来实现</a:t>
            </a:r>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在第</a:t>
            </a:r>
            <a:r>
              <a:rPr lang="en-US" altLang="zh-CN" dirty="0"/>
              <a:t>2</a:t>
            </a:r>
            <a:r>
              <a:rPr lang="zh-CN" altLang="en-US" dirty="0"/>
              <a:t>步，因为要对每一个簇进行分裂后的</a:t>
            </a:r>
            <a:r>
              <a:rPr lang="en-US" altLang="zh-CN" dirty="0"/>
              <a:t>SSE</a:t>
            </a:r>
            <a:r>
              <a:rPr lang="zh-CN" altLang="en-US" dirty="0"/>
              <a:t>减少值进行计算，需要花费较多时间，因此，也可选择</a:t>
            </a:r>
            <a:r>
              <a:rPr lang="en-US" altLang="zh-CN" dirty="0"/>
              <a:t>SSE</a:t>
            </a:r>
            <a:r>
              <a:rPr lang="zh-CN" altLang="en-US" dirty="0"/>
              <a:t>最大的簇或者样本点数目最大的簇直接进行分裂。</a:t>
            </a:r>
          </a:p>
          <a:p>
            <a:r>
              <a:rPr lang="zh-CN" altLang="en-US" dirty="0"/>
              <a:t>因为二分</a:t>
            </a:r>
            <a:r>
              <a:rPr lang="en-US" altLang="zh-CN" dirty="0"/>
              <a:t>k-means</a:t>
            </a:r>
            <a:r>
              <a:rPr lang="zh-CN" altLang="en-US" dirty="0"/>
              <a:t>算法的基本分裂仍然是采用</a:t>
            </a:r>
            <a:r>
              <a:rPr lang="en-US" altLang="zh-CN" dirty="0"/>
              <a:t>k-means</a:t>
            </a:r>
            <a:r>
              <a:rPr lang="zh-CN" altLang="en-US" dirty="0"/>
              <a:t>算法，所以并不能完全避免局部最优的陷阱。</a:t>
            </a:r>
          </a:p>
          <a:p>
            <a:r>
              <a:rPr lang="zh-CN" altLang="en-US" dirty="0"/>
              <a:t>二分</a:t>
            </a:r>
            <a:r>
              <a:rPr lang="en-US" altLang="zh-CN" dirty="0"/>
              <a:t>k-means</a:t>
            </a:r>
            <a:r>
              <a:rPr lang="zh-CN" altLang="en-US" dirty="0"/>
              <a:t>算法要进行</a:t>
            </a:r>
            <a:r>
              <a:rPr lang="en-US" altLang="zh-CN" dirty="0"/>
              <a:t>k-1</a:t>
            </a:r>
            <a:r>
              <a:rPr lang="zh-CN" altLang="en-US" dirty="0"/>
              <a:t>次分裂，第</a:t>
            </a:r>
            <a:r>
              <a:rPr lang="en-US" altLang="zh-CN" dirty="0" err="1"/>
              <a:t>i</a:t>
            </a:r>
            <a:r>
              <a:rPr lang="zh-CN" altLang="en-US" dirty="0"/>
              <a:t>次分裂要对</a:t>
            </a:r>
            <a:r>
              <a:rPr lang="en-US" altLang="zh-CN" dirty="0" err="1"/>
              <a:t>i</a:t>
            </a:r>
            <a:r>
              <a:rPr lang="zh-CN" altLang="en-US" dirty="0"/>
              <a:t>个簇进行分裂后</a:t>
            </a:r>
            <a:r>
              <a:rPr lang="en-US" altLang="zh-CN" dirty="0"/>
              <a:t>SSE</a:t>
            </a:r>
            <a:r>
              <a:rPr lang="zh-CN" altLang="en-US" dirty="0"/>
              <a:t>减少值进行计算，其时间、空间复杂度仍然是线性的。</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按概率</a:t>
            </a:r>
            <a:r>
              <a:rPr lang="en-US" altLang="zh-CN" dirty="0"/>
              <a:t>p(x)</a:t>
            </a:r>
            <a:r>
              <a:rPr lang="zh-CN" altLang="en-US" dirty="0"/>
              <a:t>选择样本点的方法可采用多种方法，如所谓的轮盘法：按概率大小依次让样本点占据区间</a:t>
            </a:r>
            <a:r>
              <a:rPr lang="en-US" altLang="zh-CN" dirty="0"/>
              <a:t>[0,1]</a:t>
            </a:r>
            <a:r>
              <a:rPr lang="zh-CN" altLang="en-US" dirty="0"/>
              <a:t>中的一段，然后随机产生一个位于</a:t>
            </a:r>
            <a:r>
              <a:rPr lang="en-US" altLang="zh-CN" dirty="0"/>
              <a:t>[0,1]</a:t>
            </a:r>
            <a:r>
              <a:rPr lang="zh-CN" altLang="en-US" dirty="0"/>
              <a:t>中的数，依据该数落在哪一段选择对应的样本点加入簇中心集合</a:t>
            </a:r>
            <a:r>
              <a:rPr lang="en-US" altLang="zh-CN" dirty="0"/>
              <a:t>U</a:t>
            </a:r>
            <a:r>
              <a:rPr lang="zh-CN" altLang="en-US" dirty="0"/>
              <a:t>。</a:t>
            </a:r>
            <a:endParaRPr lang="en-US" altLang="zh-CN" dirty="0"/>
          </a:p>
          <a:p>
            <a:r>
              <a:rPr lang="zh-CN" altLang="en-US" dirty="0"/>
              <a:t>可见距离簇中心集合</a:t>
            </a:r>
            <a:r>
              <a:rPr lang="en-US" altLang="zh-CN" dirty="0"/>
              <a:t>U</a:t>
            </a:r>
            <a:r>
              <a:rPr lang="zh-CN" altLang="en-US" dirty="0"/>
              <a:t>越远的点，被加入到</a:t>
            </a:r>
            <a:r>
              <a:rPr lang="en-US" altLang="zh-CN" dirty="0"/>
              <a:t>U</a:t>
            </a:r>
            <a:r>
              <a:rPr lang="zh-CN" altLang="en-US" dirty="0"/>
              <a:t>的概率越大，因此该算法的实质是使初始簇中心尽量分散开。</a:t>
            </a:r>
          </a:p>
          <a:p>
            <a:r>
              <a:rPr lang="zh-CN" altLang="en-US" dirty="0"/>
              <a:t>该方法是</a:t>
            </a:r>
            <a:r>
              <a:rPr lang="en-US" altLang="zh-CN" dirty="0" err="1"/>
              <a:t>sklearn.cluster.KMeans</a:t>
            </a:r>
            <a:r>
              <a:rPr lang="zh-CN" altLang="en-US" dirty="0"/>
              <a:t>类的初始化参数</a:t>
            </a:r>
            <a:r>
              <a:rPr lang="en-US" altLang="zh-CN" dirty="0" err="1"/>
              <a:t>init</a:t>
            </a:r>
            <a:r>
              <a:rPr lang="zh-CN" altLang="en-US" dirty="0"/>
              <a:t>的一个选项，可以通过设定它来初始化</a:t>
            </a:r>
            <a:r>
              <a:rPr lang="en-US" altLang="zh-CN" dirty="0"/>
              <a:t>k-means</a:t>
            </a:r>
            <a:r>
              <a:rPr lang="zh-CN" altLang="en-US" dirty="0"/>
              <a:t>算法的初始簇心。</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式中，</a:t>
                </a:r>
                <a14:m>
                  <m:oMath xmlns:m="http://schemas.openxmlformats.org/officeDocument/2006/math">
                    <m:r>
                      <m:rPr>
                        <m:sty m:val="p"/>
                      </m:rPr>
                      <a:rPr lang="en-US" altLang="zh-CN" sz="1200" kern="1200">
                        <a:solidFill>
                          <a:schemeClr val="tx1"/>
                        </a:solidFill>
                        <a:effectLst/>
                        <a:latin typeface="Cambria Math"/>
                        <a:ea typeface="+mn-ea"/>
                        <a:cs typeface="+mn-cs"/>
                      </a:rPr>
                      <m:t>arg</m:t>
                    </m:r>
                  </m:oMath>
                </a14:m>
                <a:r>
                  <a:rPr lang="zh-CN" altLang="zh-CN" sz="1200" kern="1200" dirty="0">
                    <a:solidFill>
                      <a:schemeClr val="tx1"/>
                    </a:solidFill>
                    <a:effectLst/>
                    <a:latin typeface="+mn-lt"/>
                    <a:ea typeface="+mn-ea"/>
                    <a:cs typeface="+mn-cs"/>
                  </a:rPr>
                  <a:t>是自变量</a:t>
                </a:r>
                <a:r>
                  <a:rPr lang="en-US" altLang="zh-CN" sz="1200" kern="1200" dirty="0">
                    <a:solidFill>
                      <a:schemeClr val="tx1"/>
                    </a:solidFill>
                    <a:effectLst/>
                    <a:latin typeface="+mn-lt"/>
                    <a:ea typeface="+mn-ea"/>
                    <a:cs typeface="+mn-cs"/>
                  </a:rPr>
                  <a:t>argument</a:t>
                </a:r>
                <a:r>
                  <a:rPr lang="zh-CN" altLang="zh-CN" sz="1200" kern="1200" dirty="0">
                    <a:solidFill>
                      <a:schemeClr val="tx1"/>
                    </a:solidFill>
                    <a:effectLst/>
                    <a:latin typeface="+mn-lt"/>
                    <a:ea typeface="+mn-ea"/>
                    <a:cs typeface="+mn-cs"/>
                  </a:rPr>
                  <a:t>的缩写，</a:t>
                </a:r>
                <a14:m>
                  <m:oMath xmlns:m="http://schemas.openxmlformats.org/officeDocument/2006/math">
                    <m:limLow>
                      <m:limLowPr>
                        <m:ctrlPr>
                          <a:rPr lang="zh-CN" altLang="zh-CN" sz="1200" i="1" kern="1200">
                            <a:solidFill>
                              <a:schemeClr val="tx1"/>
                            </a:solidFill>
                            <a:effectLst/>
                            <a:latin typeface="Cambria Math" panose="02040503050406030204" pitchFamily="18" charset="0"/>
                            <a:ea typeface="+mn-ea"/>
                            <a:cs typeface="+mn-cs"/>
                          </a:rPr>
                        </m:ctrlPr>
                      </m:limLowPr>
                      <m:e>
                        <m:func>
                          <m:funcPr>
                            <m:ctrlPr>
                              <a:rPr lang="zh-CN" altLang="zh-CN" sz="1200" i="1" kern="1200">
                                <a:solidFill>
                                  <a:schemeClr val="tx1"/>
                                </a:solidFill>
                                <a:effectLst/>
                                <a:latin typeface="Cambria Math" panose="02040503050406030204" pitchFamily="18" charset="0"/>
                                <a:ea typeface="+mn-ea"/>
                                <a:cs typeface="+mn-cs"/>
                              </a:rPr>
                            </m:ctrlPr>
                          </m:funcPr>
                          <m:fName>
                            <m:r>
                              <m:rPr>
                                <m:sty m:val="p"/>
                              </m:rPr>
                              <a:rPr lang="en-US" altLang="zh-CN" sz="1200" kern="1200">
                                <a:solidFill>
                                  <a:schemeClr val="tx1"/>
                                </a:solidFill>
                                <a:effectLst/>
                                <a:latin typeface="Cambria Math"/>
                                <a:ea typeface="+mn-ea"/>
                                <a:cs typeface="+mn-cs"/>
                              </a:rPr>
                              <m:t>arg</m:t>
                            </m:r>
                          </m:fName>
                          <m:e>
                            <m:r>
                              <a:rPr lang="en-US" altLang="zh-CN" sz="1200" i="1" kern="1200">
                                <a:solidFill>
                                  <a:schemeClr val="tx1"/>
                                </a:solidFill>
                                <a:effectLst/>
                                <a:latin typeface="Cambria Math"/>
                                <a:ea typeface="+mn-ea"/>
                                <a:cs typeface="+mn-cs"/>
                              </a:rPr>
                              <m:t>𝑚𝑖𝑛</m:t>
                            </m:r>
                          </m:e>
                        </m:func>
                      </m:e>
                      <m:lim>
                        <m:r>
                          <a:rPr lang="en-US" altLang="zh-CN" sz="1200" b="1" i="1" kern="1200">
                            <a:solidFill>
                              <a:schemeClr val="tx1"/>
                            </a:solidFill>
                            <a:effectLst/>
                            <a:latin typeface="Cambria Math"/>
                            <a:ea typeface="+mn-ea"/>
                            <a:cs typeface="+mn-cs"/>
                          </a:rPr>
                          <m:t>𝒙</m:t>
                        </m:r>
                      </m:lim>
                    </m:limLow>
                  </m:oMath>
                </a14:m>
                <a:r>
                  <a:rPr lang="zh-CN" altLang="zh-CN" sz="1200" kern="1200" dirty="0">
                    <a:solidFill>
                      <a:schemeClr val="tx1"/>
                    </a:solidFill>
                    <a:effectLst/>
                    <a:latin typeface="+mn-lt"/>
                    <a:ea typeface="+mn-ea"/>
                    <a:cs typeface="+mn-cs"/>
                  </a:rPr>
                  <a:t>表示使得后面式子取得最小值时</a:t>
                </a:r>
                <a14:m>
                  <m:oMath xmlns:m="http://schemas.openxmlformats.org/officeDocument/2006/math">
                    <m:r>
                      <a:rPr lang="en-US" altLang="zh-CN" sz="1200" b="1" i="1" kern="1200">
                        <a:solidFill>
                          <a:schemeClr val="tx1"/>
                        </a:solidFill>
                        <a:effectLst/>
                        <a:latin typeface="Cambria Math"/>
                        <a:ea typeface="+mn-ea"/>
                        <a:cs typeface="+mn-cs"/>
                      </a:rPr>
                      <m:t>𝒙</m:t>
                    </m:r>
                  </m:oMath>
                </a14:m>
                <a:r>
                  <a:rPr lang="zh-CN" altLang="zh-CN" sz="1200" kern="1200" dirty="0">
                    <a:solidFill>
                      <a:schemeClr val="tx1"/>
                    </a:solidFill>
                    <a:effectLst/>
                    <a:latin typeface="+mn-lt"/>
                    <a:ea typeface="+mn-ea"/>
                    <a:cs typeface="+mn-cs"/>
                  </a:rPr>
                  <a:t>的取值。</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以一个例子来说明两种方法的不同之处，如某簇中各点的分布如图所示。从图中可以看出，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a:ea typeface="+mn-ea"/>
                            <a:cs typeface="+mn-cs"/>
                          </a:rPr>
                          <m:t>𝑥</m:t>
                        </m:r>
                      </m:e>
                      <m:sub>
                        <m:r>
                          <a:rPr lang="en-US" altLang="zh-CN" sz="1200" i="1" kern="1200">
                            <a:solidFill>
                              <a:schemeClr val="tx1"/>
                            </a:solidFill>
                            <a:effectLst/>
                            <a:latin typeface="Cambria Math"/>
                            <a:ea typeface="+mn-ea"/>
                            <a:cs typeface="+mn-cs"/>
                          </a:rPr>
                          <m:t>4</m:t>
                        </m:r>
                      </m:sub>
                    </m:sSub>
                  </m:oMath>
                </a14:m>
                <a:r>
                  <a:rPr lang="zh-CN" altLang="zh-CN" sz="1200" kern="1200" dirty="0">
                    <a:solidFill>
                      <a:schemeClr val="tx1"/>
                    </a:solidFill>
                    <a:effectLst/>
                    <a:latin typeface="+mn-lt"/>
                    <a:ea typeface="+mn-ea"/>
                    <a:cs typeface="+mn-cs"/>
                  </a:rPr>
                  <a:t>点是所谓的噪声点。它可能是非正常情况下产生的，一般应尽量排除它的干扰。如手机机主身份识别应用示例中，在点击手机按钮开始采集数据的几秒钟内，采集到的步向量并不代表人正常走路的姿态，在向量空间中会远离簇中心。</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算法采用计算得到簇中心如图中三角形所示。在噪声点的影响下，簇中心向噪声点进行了偏移。</a:t>
                </a:r>
              </a:p>
              <a:p>
                <a:r>
                  <a:rPr lang="en-US" altLang="zh-CN" sz="1200" kern="1200" dirty="0">
                    <a:solidFill>
                      <a:schemeClr val="tx1"/>
                    </a:solidFill>
                    <a:effectLst/>
                    <a:latin typeface="+mn-lt"/>
                    <a:ea typeface="+mn-ea"/>
                    <a:cs typeface="+mn-cs"/>
                  </a:rPr>
                  <a:t>K-</a:t>
                </a:r>
                <a:r>
                  <a:rPr lang="en-US" altLang="zh-CN" sz="1200" kern="1200" dirty="0" err="1">
                    <a:solidFill>
                      <a:schemeClr val="tx1"/>
                    </a:solidFill>
                    <a:effectLst/>
                    <a:latin typeface="+mn-lt"/>
                    <a:ea typeface="+mn-ea"/>
                    <a:cs typeface="+mn-cs"/>
                  </a:rPr>
                  <a:t>mediods</a:t>
                </a:r>
                <a:r>
                  <a:rPr lang="zh-CN" altLang="zh-CN" sz="1200" kern="1200" dirty="0">
                    <a:solidFill>
                      <a:schemeClr val="tx1"/>
                    </a:solidFill>
                    <a:effectLst/>
                    <a:latin typeface="+mn-lt"/>
                    <a:ea typeface="+mn-ea"/>
                    <a:cs typeface="+mn-cs"/>
                  </a:rPr>
                  <a:t>算法计算每一点到所有点的距离之和，选择取最小值时的点作为簇中心，在示例中得到簇中心为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a:ea typeface="+mn-ea"/>
                            <a:cs typeface="+mn-cs"/>
                          </a:rPr>
                          <m:t>𝑥</m:t>
                        </m:r>
                      </m:e>
                      <m:sub>
                        <m:r>
                          <a:rPr lang="en-US" altLang="zh-CN" sz="1200" i="1" kern="1200">
                            <a:solidFill>
                              <a:schemeClr val="tx1"/>
                            </a:solidFill>
                            <a:effectLst/>
                            <a:latin typeface="Cambria Math"/>
                            <a:ea typeface="+mn-ea"/>
                            <a:cs typeface="+mn-cs"/>
                          </a:rPr>
                          <m:t>3</m:t>
                        </m:r>
                      </m:sub>
                    </m:sSub>
                  </m:oMath>
                </a14:m>
                <a:r>
                  <a:rPr lang="zh-CN" altLang="zh-CN" sz="1200" kern="1200" dirty="0">
                    <a:solidFill>
                      <a:schemeClr val="tx1"/>
                    </a:solidFill>
                    <a:effectLst/>
                    <a:latin typeface="+mn-lt"/>
                    <a:ea typeface="+mn-ea"/>
                    <a:cs typeface="+mn-cs"/>
                  </a:rPr>
                  <a:t>点。显然采用</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a:ea typeface="+mn-ea"/>
                            <a:cs typeface="+mn-cs"/>
                          </a:rPr>
                          <m:t>𝑥</m:t>
                        </m:r>
                      </m:e>
                      <m:sub>
                        <m:r>
                          <a:rPr lang="en-US" altLang="zh-CN" sz="1200" i="1" kern="1200">
                            <a:solidFill>
                              <a:schemeClr val="tx1"/>
                            </a:solidFill>
                            <a:effectLst/>
                            <a:latin typeface="Cambria Math"/>
                            <a:ea typeface="+mn-ea"/>
                            <a:cs typeface="+mn-cs"/>
                          </a:rPr>
                          <m:t>3</m:t>
                        </m:r>
                      </m:sub>
                    </m:sSub>
                  </m:oMath>
                </a14:m>
                <a:r>
                  <a:rPr lang="zh-CN" altLang="zh-CN" sz="1200" kern="1200" dirty="0">
                    <a:solidFill>
                      <a:schemeClr val="tx1"/>
                    </a:solidFill>
                    <a:effectLst/>
                    <a:latin typeface="+mn-lt"/>
                    <a:ea typeface="+mn-ea"/>
                    <a:cs typeface="+mn-cs"/>
                  </a:rPr>
                  <a:t>点作为簇中心，可以减少噪声点的干扰。</a:t>
                </a:r>
              </a:p>
              <a:p>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式中，</a:t>
                </a:r>
                <a:r>
                  <a:rPr lang="en-US" altLang="zh-CN" sz="1200" i="0" kern="1200">
                    <a:solidFill>
                      <a:schemeClr val="tx1"/>
                    </a:solidFill>
                    <a:effectLst/>
                    <a:latin typeface="+mn-lt"/>
                    <a:ea typeface="+mn-ea"/>
                    <a:cs typeface="+mn-cs"/>
                  </a:rPr>
                  <a:t>arg</a:t>
                </a:r>
                <a:r>
                  <a:rPr lang="zh-CN" altLang="zh-CN" sz="1200" kern="1200" dirty="0">
                    <a:solidFill>
                      <a:schemeClr val="tx1"/>
                    </a:solidFill>
                    <a:effectLst/>
                    <a:latin typeface="+mn-lt"/>
                    <a:ea typeface="+mn-ea"/>
                    <a:cs typeface="+mn-cs"/>
                  </a:rPr>
                  <a:t>是自变量</a:t>
                </a:r>
                <a:r>
                  <a:rPr lang="en-US" altLang="zh-CN" sz="1200" kern="1200" dirty="0">
                    <a:solidFill>
                      <a:schemeClr val="tx1"/>
                    </a:solidFill>
                    <a:effectLst/>
                    <a:latin typeface="+mn-lt"/>
                    <a:ea typeface="+mn-ea"/>
                    <a:cs typeface="+mn-cs"/>
                  </a:rPr>
                  <a:t>argument</a:t>
                </a:r>
                <a:r>
                  <a:rPr lang="zh-CN" altLang="zh-CN" sz="1200" kern="1200" dirty="0">
                    <a:solidFill>
                      <a:schemeClr val="tx1"/>
                    </a:solidFill>
                    <a:effectLst/>
                    <a:latin typeface="+mn-lt"/>
                    <a:ea typeface="+mn-ea"/>
                    <a:cs typeface="+mn-cs"/>
                  </a:rPr>
                  <a:t>的缩写，</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arg</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𝑚𝑖𝑛</a:t>
                </a:r>
                <a:r>
                  <a:rPr lang="zh-CN" altLang="zh-CN" sz="1200" i="0" kern="1200">
                    <a:solidFill>
                      <a:schemeClr val="tx1"/>
                    </a:solidFill>
                    <a:effectLst/>
                    <a:latin typeface="+mn-lt"/>
                    <a:ea typeface="+mn-ea"/>
                    <a:cs typeface="+mn-cs"/>
                  </a:rPr>
                  <a:t>〗┬</a:t>
                </a:r>
                <a:r>
                  <a:rPr lang="en-US" altLang="zh-CN" sz="1200" b="1" i="0" kern="1200">
                    <a:solidFill>
                      <a:schemeClr val="tx1"/>
                    </a:solidFill>
                    <a:effectLst/>
                    <a:latin typeface="+mn-lt"/>
                    <a:ea typeface="+mn-ea"/>
                    <a:cs typeface="+mn-cs"/>
                  </a:rPr>
                  <a:t>𝒙</a:t>
                </a:r>
                <a:r>
                  <a:rPr lang="zh-CN" altLang="zh-CN" sz="1200" kern="1200" dirty="0">
                    <a:solidFill>
                      <a:schemeClr val="tx1"/>
                    </a:solidFill>
                    <a:effectLst/>
                    <a:latin typeface="+mn-lt"/>
                    <a:ea typeface="+mn-ea"/>
                    <a:cs typeface="+mn-cs"/>
                  </a:rPr>
                  <a:t>表示使得后面式子取得最小值时</a:t>
                </a:r>
                <a:r>
                  <a:rPr lang="en-US" altLang="zh-CN" sz="1200" b="1" i="0" kern="1200">
                    <a:solidFill>
                      <a:schemeClr val="tx1"/>
                    </a:solidFill>
                    <a:effectLst/>
                    <a:latin typeface="+mn-lt"/>
                    <a:ea typeface="+mn-ea"/>
                    <a:cs typeface="+mn-cs"/>
                  </a:rPr>
                  <a:t>𝒙</a:t>
                </a:r>
                <a:r>
                  <a:rPr lang="zh-CN" altLang="zh-CN" sz="1200" kern="1200" dirty="0">
                    <a:solidFill>
                      <a:schemeClr val="tx1"/>
                    </a:solidFill>
                    <a:effectLst/>
                    <a:latin typeface="+mn-lt"/>
                    <a:ea typeface="+mn-ea"/>
                    <a:cs typeface="+mn-cs"/>
                  </a:rPr>
                  <a:t>的取值。</a:t>
                </a:r>
                <a:endParaRPr lang="zh-CN"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以一个例子来说明两种方法的不同之处，如某簇中各点的分布如图所</a:t>
                </a:r>
                <a:r>
                  <a:rPr lang="zh-CN" altLang="zh-CN" sz="1200" kern="1200" dirty="0">
                    <a:solidFill>
                      <a:schemeClr val="tx1"/>
                    </a:solidFill>
                    <a:effectLst/>
                    <a:latin typeface="+mn-lt"/>
                    <a:ea typeface="+mn-ea"/>
                    <a:cs typeface="+mn-cs"/>
                  </a:rPr>
                  <a:t>示。从图中可以看出，</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点是所谓的噪声点。它可能是非正常情况下产生的，一般应尽量排除它的干扰。如手机机主身份识别应用示例中，在点击手机按钮开始采集数据的几秒钟内，采集到的步向量并不代表人正常走路的姿态，在向量空间中会远离簇中心</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算法采用计算得到簇中心如图中三角形所示。在噪声点的影响下，簇中心向噪声点进行了偏移。</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K-</a:t>
                </a:r>
                <a:r>
                  <a:rPr lang="en-US" altLang="zh-CN" sz="1200" kern="1200" dirty="0" err="1">
                    <a:solidFill>
                      <a:schemeClr val="tx1"/>
                    </a:solidFill>
                    <a:effectLst/>
                    <a:latin typeface="+mn-lt"/>
                    <a:ea typeface="+mn-ea"/>
                    <a:cs typeface="+mn-cs"/>
                  </a:rPr>
                  <a:t>mediods</a:t>
                </a:r>
                <a:r>
                  <a:rPr lang="zh-CN" altLang="zh-CN" sz="1200" kern="1200" dirty="0">
                    <a:solidFill>
                      <a:schemeClr val="tx1"/>
                    </a:solidFill>
                    <a:effectLst/>
                    <a:latin typeface="+mn-lt"/>
                    <a:ea typeface="+mn-ea"/>
                    <a:cs typeface="+mn-cs"/>
                  </a:rPr>
                  <a:t>算法计算每一点到所有点的距离之和，选择取最小值时的点作为簇中心，在示例中得到簇中心为</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点。显然采用</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点作为簇中心，可以减少噪声点的干扰。</a:t>
                </a:r>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算法中，需要计算所有样本点到所有簇中心的距离。当样本量大、样本特征多时，</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算法耗时量会非常大。</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通过对</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算法的讨论初步介绍了聚类算法，本节进一步介绍聚类的基础知识。</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0070C0"/>
                </a:solidFill>
                <a:latin typeface="Arial" panose="020B0604020202020204" pitchFamily="34" charset="0"/>
                <a:ea typeface="微软雅黑" panose="020B0503020204020204" pitchFamily="34" charset="-122"/>
                <a:cs typeface="Arial" panose="020B0604020202020204" pitchFamily="34" charset="0"/>
              </a:rPr>
              <a:t>先讨论</a:t>
            </a:r>
            <a:r>
              <a:rPr lang="en-US" altLang="zh-CN" sz="1200" b="1" dirty="0">
                <a:solidFill>
                  <a:srgbClr val="0070C0"/>
                </a:solidFill>
                <a:latin typeface="Arial" panose="020B0604020202020204" pitchFamily="34" charset="0"/>
                <a:ea typeface="微软雅黑" panose="020B0503020204020204" pitchFamily="34" charset="-122"/>
                <a:cs typeface="Arial" panose="020B0604020202020204" pitchFamily="34" charset="0"/>
              </a:rPr>
              <a:t>K</a:t>
            </a:r>
            <a:r>
              <a:rPr lang="zh-CN" altLang="en-US" sz="1200" b="1" dirty="0">
                <a:solidFill>
                  <a:srgbClr val="0070C0"/>
                </a:solidFill>
                <a:latin typeface="Arial" panose="020B0604020202020204" pitchFamily="34" charset="0"/>
                <a:ea typeface="微软雅黑" panose="020B0503020204020204" pitchFamily="34" charset="-122"/>
                <a:cs typeface="Arial" panose="020B0604020202020204" pitchFamily="34" charset="0"/>
              </a:rPr>
              <a:t>均值聚类算法的原理、实现代码、相关框架和模块，最后介绍如何用该算法来实现一个通过识别步态特征来认证手机机主身份的应用。</a:t>
            </a:r>
            <a:endParaRPr lang="en-US" altLang="zh-CN" sz="12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算法的计算结果可以看到聚类是将样本集划分为若干个子集，每个子集称为“簇”，同簇内的样本具有某些相同的特点。具体来讲，聚类任务分为分簇过程和分配过程</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聚类可用来发现数据内在的分布结构，如手机机主身份识别应用示例中，聚类用于验证三个同学的步态向量在空间中的聚集情况。</a:t>
            </a:r>
          </a:p>
          <a:p>
            <a:r>
              <a:rPr lang="zh-CN" altLang="zh-CN" sz="1200" kern="1200" dirty="0">
                <a:solidFill>
                  <a:schemeClr val="tx1"/>
                </a:solidFill>
                <a:effectLst/>
                <a:latin typeface="+mn-lt"/>
                <a:ea typeface="+mn-ea"/>
                <a:cs typeface="+mn-cs"/>
              </a:rPr>
              <a:t>聚类也可以对数据进行预处理，一般作为其它机器学习任务的前驱任务。</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算法的讨论中可知，特征空间中两个点距离的度量方法对于机器学习算法有着十分重要的意义。</a:t>
                </a:r>
              </a:p>
              <a:p>
                <a:r>
                  <a:rPr lang="zh-CN" altLang="zh-CN" sz="1200" kern="1200" dirty="0">
                    <a:solidFill>
                      <a:schemeClr val="tx1"/>
                    </a:solidFill>
                    <a:effectLst/>
                    <a:latin typeface="+mn-lt"/>
                    <a:ea typeface="+mn-ea"/>
                    <a:cs typeface="+mn-cs"/>
                  </a:rPr>
                  <a:t>图中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两点间的</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a:ea typeface="+mn-ea"/>
                            <a:cs typeface="+mn-cs"/>
                          </a:rPr>
                          <m:t>𝐿</m:t>
                        </m:r>
                      </m:e>
                      <m:sub>
                        <m:r>
                          <a:rPr lang="en-US" altLang="zh-CN" sz="1200" i="1" kern="1200">
                            <a:solidFill>
                              <a:schemeClr val="tx1"/>
                            </a:solidFill>
                            <a:effectLst/>
                            <a:latin typeface="Cambria Math"/>
                            <a:ea typeface="+mn-ea"/>
                            <a:cs typeface="+mn-cs"/>
                          </a:rPr>
                          <m:t>1</m:t>
                        </m:r>
                      </m:sub>
                    </m:sSub>
                  </m:oMath>
                </a14:m>
                <a:r>
                  <a:rPr lang="zh-CN" altLang="zh-CN" sz="1200" kern="1200" dirty="0">
                    <a:solidFill>
                      <a:schemeClr val="tx1"/>
                    </a:solidFill>
                    <a:effectLst/>
                    <a:latin typeface="+mn-lt"/>
                    <a:ea typeface="+mn-ea"/>
                    <a:cs typeface="+mn-cs"/>
                  </a:rPr>
                  <a:t>距离（曼哈顿距离）为</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a:ea typeface="+mn-ea"/>
                            <a:cs typeface="+mn-cs"/>
                          </a:rPr>
                          <m:t>𝑎𝑜</m:t>
                        </m:r>
                      </m:e>
                    </m:d>
                    <m:r>
                      <a:rPr lang="en-US" altLang="zh-CN" sz="1200" i="1" kern="1200">
                        <a:solidFill>
                          <a:schemeClr val="tx1"/>
                        </a:solidFill>
                        <a:effectLst/>
                        <a:latin typeface="Cambria Math"/>
                        <a:ea typeface="+mn-ea"/>
                        <a:cs typeface="+mn-cs"/>
                      </a:rPr>
                      <m:t>+</m:t>
                    </m:r>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a:ea typeface="+mn-ea"/>
                            <a:cs typeface="+mn-cs"/>
                          </a:rPr>
                          <m:t>𝑜𝑏</m:t>
                        </m:r>
                      </m:e>
                    </m:d>
                    <m:r>
                      <a:rPr lang="en-US" altLang="zh-CN" sz="1200" i="1" kern="1200">
                        <a:solidFill>
                          <a:schemeClr val="tx1"/>
                        </a:solidFill>
                        <a:effectLst/>
                        <a:latin typeface="Cambria Math"/>
                        <a:ea typeface="+mn-ea"/>
                        <a:cs typeface="+mn-cs"/>
                      </a:rPr>
                      <m:t>=3</m:t>
                    </m:r>
                  </m:oMath>
                </a14:m>
                <a:r>
                  <a:rPr lang="zh-CN" altLang="zh-CN" sz="1200" kern="1200" dirty="0">
                    <a:solidFill>
                      <a:schemeClr val="tx1"/>
                    </a:solidFill>
                    <a:effectLst/>
                    <a:latin typeface="+mn-lt"/>
                    <a:ea typeface="+mn-ea"/>
                    <a:cs typeface="+mn-cs"/>
                  </a:rPr>
                  <a:t>，相当于从点</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拐直角经点</a:t>
                </a:r>
                <a:r>
                  <a:rPr lang="en-US" altLang="zh-CN" sz="1200" kern="12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到点</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的路径长度，也可表述为线段</a:t>
                </a:r>
                <a:r>
                  <a:rPr lang="en-US" altLang="zh-CN" sz="1200" kern="1200" dirty="0" err="1">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在两个轴上的投影长度之和。曼哈顿距离来源于城市街区路径的度量，当从一个地方到另一个地方时，显然不能穿越建筑走直线距离，而只能沿街道拐角行走。因此，曼哈顿距离也叫城市街区距离（</a:t>
                </a:r>
                <a:r>
                  <a:rPr lang="en-US" altLang="zh-CN" sz="1200" kern="1200" dirty="0">
                    <a:solidFill>
                      <a:schemeClr val="tx1"/>
                    </a:solidFill>
                    <a:effectLst/>
                    <a:latin typeface="+mn-lt"/>
                    <a:ea typeface="+mn-ea"/>
                    <a:cs typeface="+mn-cs"/>
                  </a:rPr>
                  <a:t>City Block distance</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显然，</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两点间的</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a:ea typeface="+mn-ea"/>
                            <a:cs typeface="+mn-cs"/>
                          </a:rPr>
                          <m:t>𝐿</m:t>
                        </m:r>
                      </m:e>
                      <m:sub>
                        <m:r>
                          <a:rPr lang="en-US" altLang="zh-CN" sz="1200" i="1" kern="1200">
                            <a:solidFill>
                              <a:schemeClr val="tx1"/>
                            </a:solidFill>
                            <a:effectLst/>
                            <a:latin typeface="Cambria Math"/>
                            <a:ea typeface="+mn-ea"/>
                            <a:cs typeface="+mn-cs"/>
                          </a:rPr>
                          <m:t>2</m:t>
                        </m:r>
                      </m:sub>
                    </m:sSub>
                  </m:oMath>
                </a14:m>
                <a:r>
                  <a:rPr lang="zh-CN" altLang="zh-CN" sz="1200" kern="1200" dirty="0">
                    <a:solidFill>
                      <a:schemeClr val="tx1"/>
                    </a:solidFill>
                    <a:effectLst/>
                    <a:latin typeface="+mn-lt"/>
                    <a:ea typeface="+mn-ea"/>
                    <a:cs typeface="+mn-cs"/>
                  </a:rPr>
                  <a:t>距离为</a:t>
                </a:r>
                <a14:m>
                  <m:oMath xmlns:m="http://schemas.openxmlformats.org/officeDocument/2006/math">
                    <m:rad>
                      <m:radPr>
                        <m:degHide m:val="on"/>
                        <m:ctrlPr>
                          <a:rPr lang="zh-CN" altLang="zh-CN" sz="1200" i="1" kern="1200">
                            <a:solidFill>
                              <a:schemeClr val="tx1"/>
                            </a:solidFill>
                            <a:effectLst/>
                            <a:latin typeface="Cambria Math" panose="02040503050406030204" pitchFamily="18" charset="0"/>
                            <a:ea typeface="+mn-ea"/>
                            <a:cs typeface="+mn-cs"/>
                          </a:rPr>
                        </m:ctrlPr>
                      </m:radPr>
                      <m:deg/>
                      <m:e>
                        <m:r>
                          <a:rPr lang="en-US" altLang="zh-CN" sz="1200" kern="1200">
                            <a:solidFill>
                              <a:schemeClr val="tx1"/>
                            </a:solidFill>
                            <a:effectLst/>
                            <a:latin typeface="Cambria Math"/>
                            <a:ea typeface="+mn-ea"/>
                            <a:cs typeface="+mn-cs"/>
                          </a:rPr>
                          <m:t>5</m:t>
                        </m:r>
                      </m:e>
                    </m:rad>
                  </m:oMath>
                </a14:m>
                <a:r>
                  <a:rPr lang="zh-CN" altLang="zh-CN" sz="1200" kern="1200" dirty="0">
                    <a:solidFill>
                      <a:schemeClr val="tx1"/>
                    </a:solidFill>
                    <a:effectLst/>
                    <a:latin typeface="+mn-lt"/>
                    <a:ea typeface="+mn-ea"/>
                    <a:cs typeface="+mn-cs"/>
                  </a:rPr>
                  <a:t>，</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a:ea typeface="+mn-ea"/>
                            <a:cs typeface="+mn-cs"/>
                          </a:rPr>
                          <m:t>𝐿</m:t>
                        </m:r>
                      </m:e>
                      <m:sub>
                        <m:r>
                          <a:rPr lang="en-US" altLang="zh-CN" sz="1200" i="1" kern="1200">
                            <a:solidFill>
                              <a:schemeClr val="tx1"/>
                            </a:solidFill>
                            <a:effectLst/>
                            <a:latin typeface="Cambria Math"/>
                            <a:ea typeface="+mn-ea"/>
                            <a:cs typeface="+mn-cs"/>
                          </a:rPr>
                          <m:t>∞</m:t>
                        </m:r>
                      </m:sub>
                    </m:sSub>
                  </m:oMath>
                </a14:m>
                <a:r>
                  <a:rPr lang="zh-CN" altLang="zh-CN" sz="1200" kern="1200" dirty="0">
                    <a:solidFill>
                      <a:schemeClr val="tx1"/>
                    </a:solidFill>
                    <a:effectLst/>
                    <a:latin typeface="+mn-lt"/>
                    <a:ea typeface="+mn-ea"/>
                    <a:cs typeface="+mn-cs"/>
                  </a:rPr>
                  <a:t>距离为</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a:ea typeface="+mn-ea"/>
                            <a:cs typeface="+mn-cs"/>
                          </a:rPr>
                          <m:t>𝐿</m:t>
                        </m:r>
                      </m:e>
                      <m:sub>
                        <m:r>
                          <a:rPr lang="en-US" altLang="zh-CN" sz="1200" i="1" kern="1200">
                            <a:solidFill>
                              <a:schemeClr val="tx1"/>
                            </a:solidFill>
                            <a:effectLst/>
                            <a:latin typeface="Cambria Math"/>
                            <a:ea typeface="+mn-ea"/>
                            <a:cs typeface="+mn-cs"/>
                          </a:rPr>
                          <m:t>∞</m:t>
                        </m:r>
                      </m:sub>
                    </m:sSub>
                  </m:oMath>
                </a14:m>
                <a:r>
                  <a:rPr lang="zh-CN" altLang="zh-CN" sz="1200" kern="1200" dirty="0">
                    <a:solidFill>
                      <a:schemeClr val="tx1"/>
                    </a:solidFill>
                    <a:effectLst/>
                    <a:latin typeface="+mn-lt"/>
                    <a:ea typeface="+mn-ea"/>
                    <a:cs typeface="+mn-cs"/>
                  </a:rPr>
                  <a:t>距离也称切比雪夫距离（</a:t>
                </a:r>
                <a:r>
                  <a:rPr lang="en-US" altLang="zh-CN" sz="1200" kern="1200" dirty="0" err="1">
                    <a:solidFill>
                      <a:schemeClr val="tx1"/>
                    </a:solidFill>
                    <a:effectLst/>
                    <a:latin typeface="+mn-lt"/>
                    <a:ea typeface="+mn-ea"/>
                    <a:cs typeface="+mn-cs"/>
                  </a:rPr>
                  <a:t>Chebyshev</a:t>
                </a:r>
                <a:r>
                  <a:rPr lang="en-US" altLang="zh-CN" sz="1200" kern="1200" dirty="0">
                    <a:solidFill>
                      <a:schemeClr val="tx1"/>
                    </a:solidFill>
                    <a:effectLst/>
                    <a:latin typeface="+mn-lt"/>
                    <a:ea typeface="+mn-ea"/>
                    <a:cs typeface="+mn-cs"/>
                  </a:rPr>
                  <a:t> distance</a:t>
                </a:r>
                <a:r>
                  <a:rPr lang="zh-CN" altLang="zh-CN" sz="1200" kern="1200" dirty="0">
                    <a:solidFill>
                      <a:schemeClr val="tx1"/>
                    </a:solidFill>
                    <a:effectLst/>
                    <a:latin typeface="+mn-lt"/>
                    <a:ea typeface="+mn-ea"/>
                    <a:cs typeface="+mn-cs"/>
                  </a:rPr>
                  <a:t>），得名于俄罗斯数学家切比雪夫。</a:t>
                </a:r>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从</a:t>
                </a:r>
                <a:r>
                  <a:rPr lang="en-US" altLang="zh-CN" sz="1200" kern="1200" dirty="0" smtClean="0">
                    <a:solidFill>
                      <a:schemeClr val="tx1"/>
                    </a:solidFill>
                    <a:effectLst/>
                    <a:latin typeface="+mn-lt"/>
                    <a:ea typeface="+mn-ea"/>
                    <a:cs typeface="+mn-cs"/>
                  </a:rPr>
                  <a:t>k-means</a:t>
                </a:r>
                <a:r>
                  <a:rPr lang="zh-CN" altLang="zh-CN" sz="1200" kern="1200" dirty="0" smtClean="0">
                    <a:solidFill>
                      <a:schemeClr val="tx1"/>
                    </a:solidFill>
                    <a:effectLst/>
                    <a:latin typeface="+mn-lt"/>
                    <a:ea typeface="+mn-ea"/>
                    <a:cs typeface="+mn-cs"/>
                  </a:rPr>
                  <a:t>算法的讨论中可知，特征空间中两个点距离的度量方法对于机器学习算法有着十分重要的意义。</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图中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两点间的</a:t>
                </a:r>
                <a:r>
                  <a:rPr lang="en-US" altLang="zh-CN" sz="1200" i="0" kern="1200">
                    <a:solidFill>
                      <a:schemeClr val="tx1"/>
                    </a:solidFill>
                    <a:effectLst/>
                    <a:latin typeface="+mn-lt"/>
                    <a:ea typeface="+mn-ea"/>
                    <a:cs typeface="+mn-cs"/>
                  </a:rPr>
                  <a:t>𝐿</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距离（曼哈顿距离）为</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𝑎𝑜|+</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𝑜𝑏|=3</a:t>
                </a:r>
                <a:r>
                  <a:rPr lang="zh-CN" altLang="zh-CN" sz="1200" kern="1200" dirty="0">
                    <a:solidFill>
                      <a:schemeClr val="tx1"/>
                    </a:solidFill>
                    <a:effectLst/>
                    <a:latin typeface="+mn-lt"/>
                    <a:ea typeface="+mn-ea"/>
                    <a:cs typeface="+mn-cs"/>
                  </a:rPr>
                  <a:t>，相当于从点</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拐直角经点</a:t>
                </a:r>
                <a:r>
                  <a:rPr lang="en-US" altLang="zh-CN" sz="1200" kern="12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到点</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的路径长度，也可表述为线段</a:t>
                </a:r>
                <a:r>
                  <a:rPr lang="en-US" altLang="zh-CN" sz="1200" kern="1200" dirty="0" err="1">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在两个轴上的投影长度之和。曼哈顿距离来源于城市街区路径的度量，当从一个地方到另一个地方时，显然不能穿越建筑走直线距离，而只能沿街道拐角行走。因此，曼哈顿距离也叫城市街区距离（</a:t>
                </a:r>
                <a:r>
                  <a:rPr lang="en-US" altLang="zh-CN" sz="1200" kern="1200" dirty="0">
                    <a:solidFill>
                      <a:schemeClr val="tx1"/>
                    </a:solidFill>
                    <a:effectLst/>
                    <a:latin typeface="+mn-lt"/>
                    <a:ea typeface="+mn-ea"/>
                    <a:cs typeface="+mn-cs"/>
                  </a:rPr>
                  <a:t>City Block distance</a:t>
                </a:r>
                <a:r>
                  <a:rPr lang="zh-CN" altLang="zh-CN" sz="1200" kern="1200" dirty="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显然，</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两点间的</a:t>
                </a:r>
                <a:r>
                  <a:rPr lang="en-US" altLang="zh-CN" sz="1200" i="0" kern="1200">
                    <a:solidFill>
                      <a:schemeClr val="tx1"/>
                    </a:solidFill>
                    <a:effectLst/>
                    <a:latin typeface="+mn-lt"/>
                    <a:ea typeface="+mn-ea"/>
                    <a:cs typeface="+mn-cs"/>
                  </a:rPr>
                  <a:t>𝐿</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距离为</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𝐿</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距离为</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𝐿</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距离也称切比雪夫距离（</a:t>
                </a:r>
                <a:r>
                  <a:rPr lang="en-US" altLang="zh-CN" sz="1200" kern="1200" dirty="0" err="1">
                    <a:solidFill>
                      <a:schemeClr val="tx1"/>
                    </a:solidFill>
                    <a:effectLst/>
                    <a:latin typeface="+mn-lt"/>
                    <a:ea typeface="+mn-ea"/>
                    <a:cs typeface="+mn-cs"/>
                  </a:rPr>
                  <a:t>Chebyshev</a:t>
                </a:r>
                <a:r>
                  <a:rPr lang="en-US" altLang="zh-CN" sz="1200" kern="1200" dirty="0">
                    <a:solidFill>
                      <a:schemeClr val="tx1"/>
                    </a:solidFill>
                    <a:effectLst/>
                    <a:latin typeface="+mn-lt"/>
                    <a:ea typeface="+mn-ea"/>
                    <a:cs typeface="+mn-cs"/>
                  </a:rPr>
                  <a:t> distance</a:t>
                </a:r>
                <a:r>
                  <a:rPr lang="zh-CN" altLang="zh-CN" sz="1200" kern="1200" dirty="0">
                    <a:solidFill>
                      <a:schemeClr val="tx1"/>
                    </a:solidFill>
                    <a:effectLst/>
                    <a:latin typeface="+mn-lt"/>
                    <a:ea typeface="+mn-ea"/>
                    <a:cs typeface="+mn-cs"/>
                  </a:rPr>
                  <a:t>），得名于俄罗斯数学家切比雪夫。</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a:ea typeface="+mn-ea"/>
                            <a:cs typeface="+mn-cs"/>
                          </a:rPr>
                          <m:t>𝐿</m:t>
                        </m:r>
                      </m:e>
                      <m:sub>
                        <m:r>
                          <a:rPr lang="en-US" altLang="zh-CN" sz="1200" i="1" kern="1200">
                            <a:solidFill>
                              <a:schemeClr val="tx1"/>
                            </a:solidFill>
                            <a:effectLst/>
                            <a:latin typeface="Cambria Math"/>
                            <a:ea typeface="+mn-ea"/>
                            <a:cs typeface="+mn-cs"/>
                          </a:rPr>
                          <m:t>𝑝</m:t>
                        </m:r>
                      </m:sub>
                    </m:sSub>
                  </m:oMath>
                </a14:m>
                <a:r>
                  <a:rPr lang="zh-CN" altLang="zh-CN" sz="1200" kern="1200" dirty="0">
                    <a:solidFill>
                      <a:schemeClr val="tx1"/>
                    </a:solidFill>
                    <a:effectLst/>
                    <a:latin typeface="+mn-lt"/>
                    <a:ea typeface="+mn-ea"/>
                    <a:cs typeface="+mn-cs"/>
                  </a:rPr>
                  <a:t>距离可以度量所谓的有序特征，包括数值和可以转化为数值进行度量的非数值，如小学、初中、高中和大学等特征值可转化为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等。</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对于难以转化为数值直接进行度量的非数值，如单车、马车、汽车等，可采用</a:t>
                </a:r>
                <a:r>
                  <a:rPr lang="en-US" altLang="zh-CN" sz="1200" kern="1200" dirty="0">
                    <a:solidFill>
                      <a:schemeClr val="tx1"/>
                    </a:solidFill>
                    <a:effectLst/>
                    <a:latin typeface="+mn-lt"/>
                    <a:ea typeface="+mn-ea"/>
                    <a:cs typeface="+mn-cs"/>
                  </a:rPr>
                  <a:t>VDM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Value Difference Metric</a:t>
                </a:r>
                <a:r>
                  <a:rPr lang="zh-CN" altLang="zh-CN" sz="1200" kern="1200" dirty="0">
                    <a:solidFill>
                      <a:schemeClr val="tx1"/>
                    </a:solidFill>
                    <a:effectLst/>
                    <a:latin typeface="+mn-lt"/>
                    <a:ea typeface="+mn-ea"/>
                    <a:cs typeface="+mn-cs"/>
                  </a:rPr>
                  <a:t>）来进行距离度量。</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VDM</a:t>
                </a:r>
                <a:r>
                  <a:rPr lang="zh-CN" altLang="zh-CN" sz="1200" kern="1200" dirty="0">
                    <a:solidFill>
                      <a:schemeClr val="tx1"/>
                    </a:solidFill>
                    <a:effectLst/>
                    <a:latin typeface="+mn-lt"/>
                    <a:ea typeface="+mn-ea"/>
                    <a:cs typeface="+mn-cs"/>
                  </a:rPr>
                  <a:t>距离刻画的是特征取值在各簇的分布差异。</a:t>
                </a:r>
                <a:endParaRPr lang="zh-CN" altLang="en-US" dirty="0"/>
              </a:p>
            </p:txBody>
          </p:sp>
        </mc:Choice>
        <mc:Fallback xmlns="">
          <p:sp>
            <p:nvSpPr>
              <p:cNvPr id="3" name="备注占位符 2"/>
              <p:cNvSpPr>
                <a:spLocks noGrp="1"/>
              </p:cNvSpPr>
              <p:nvPr>
                <p:ph type="body" idx="1"/>
              </p:nvPr>
            </p:nvSpPr>
            <p:spPr/>
            <p:txBody>
              <a:bodyPr/>
              <a:lstStyle/>
              <a:p>
                <a:r>
                  <a:rPr lang="en-US" altLang="zh-CN" sz="1200" i="0" kern="1200">
                    <a:solidFill>
                      <a:schemeClr val="tx1"/>
                    </a:solidFill>
                    <a:effectLst/>
                    <a:latin typeface="+mn-lt"/>
                    <a:ea typeface="+mn-ea"/>
                    <a:cs typeface="+mn-cs"/>
                  </a:rPr>
                  <a:t>𝐿</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𝑝</a:t>
                </a:r>
                <a:r>
                  <a:rPr lang="zh-CN" altLang="zh-CN" sz="1200" kern="1200" dirty="0">
                    <a:solidFill>
                      <a:schemeClr val="tx1"/>
                    </a:solidFill>
                    <a:effectLst/>
                    <a:latin typeface="+mn-lt"/>
                    <a:ea typeface="+mn-ea"/>
                    <a:cs typeface="+mn-cs"/>
                  </a:rPr>
                  <a:t>距离可以度量所谓的有序特征，包括数值和可以转化为数值进行度量的非数值，如小学、初中、高中和大学等特征值可转化为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等</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对于难以转化为数值直接进行度量的非数值，如单车、马车、汽车等，可采用</a:t>
                </a:r>
                <a:r>
                  <a:rPr lang="en-US" altLang="zh-CN" sz="1200" kern="1200" dirty="0" smtClean="0">
                    <a:solidFill>
                      <a:schemeClr val="tx1"/>
                    </a:solidFill>
                    <a:effectLst/>
                    <a:latin typeface="+mn-lt"/>
                    <a:ea typeface="+mn-ea"/>
                    <a:cs typeface="+mn-cs"/>
                  </a:rPr>
                  <a:t>VDM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Value Difference Metric</a:t>
                </a:r>
                <a:r>
                  <a:rPr lang="zh-CN" altLang="zh-CN" sz="1200" kern="1200" dirty="0" smtClean="0">
                    <a:solidFill>
                      <a:schemeClr val="tx1"/>
                    </a:solidFill>
                    <a:effectLst/>
                    <a:latin typeface="+mn-lt"/>
                    <a:ea typeface="+mn-ea"/>
                    <a:cs typeface="+mn-cs"/>
                  </a:rPr>
                  <a:t>）来进行距离度量。</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其中，</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a:ea typeface="+mn-ea"/>
                            <a:cs typeface="+mn-cs"/>
                          </a:rPr>
                          <m:t>∙</m:t>
                        </m:r>
                      </m:e>
                    </m:d>
                  </m:oMath>
                </a14:m>
                <a:r>
                  <a:rPr lang="zh-CN" altLang="zh-CN" sz="1200" kern="1200" dirty="0">
                    <a:solidFill>
                      <a:schemeClr val="tx1"/>
                    </a:solidFill>
                    <a:effectLst/>
                    <a:latin typeface="+mn-lt"/>
                    <a:ea typeface="+mn-ea"/>
                    <a:cs typeface="+mn-cs"/>
                  </a:rPr>
                  <a:t>表示集合中元素的个数。</a:t>
                </a:r>
                <a:r>
                  <a:rPr lang="en-US" altLang="zh-CN" sz="1200" kern="1200" dirty="0">
                    <a:solidFill>
                      <a:schemeClr val="tx1"/>
                    </a:solidFill>
                    <a:effectLst/>
                    <a:latin typeface="+mn-lt"/>
                    <a:ea typeface="+mn-ea"/>
                    <a:cs typeface="+mn-cs"/>
                  </a:rPr>
                  <a:t>TP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True Positive</a:t>
                </a:r>
                <a:r>
                  <a:rPr lang="zh-CN" altLang="zh-CN" sz="1200" kern="1200" dirty="0">
                    <a:solidFill>
                      <a:schemeClr val="tx1"/>
                    </a:solidFill>
                    <a:effectLst/>
                    <a:latin typeface="+mn-lt"/>
                    <a:ea typeface="+mn-ea"/>
                    <a:cs typeface="+mn-cs"/>
                  </a:rPr>
                  <a:t>）表示真正，即被算法分簇正确的正样本；</a:t>
                </a:r>
                <a:r>
                  <a:rPr lang="en-US" altLang="zh-CN" sz="1200" kern="1200" dirty="0">
                    <a:solidFill>
                      <a:schemeClr val="tx1"/>
                    </a:solidFill>
                    <a:effectLst/>
                    <a:latin typeface="+mn-lt"/>
                    <a:ea typeface="+mn-ea"/>
                    <a:cs typeface="+mn-cs"/>
                  </a:rPr>
                  <a:t>FN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False Negative</a:t>
                </a:r>
                <a:r>
                  <a:rPr lang="zh-CN" altLang="zh-CN" sz="1200" kern="1200" dirty="0">
                    <a:solidFill>
                      <a:schemeClr val="tx1"/>
                    </a:solidFill>
                    <a:effectLst/>
                    <a:latin typeface="+mn-lt"/>
                    <a:ea typeface="+mn-ea"/>
                    <a:cs typeface="+mn-cs"/>
                  </a:rPr>
                  <a:t>）表示假正，即被算法分簇错误的正样本；</a:t>
                </a:r>
                <a:r>
                  <a:rPr lang="en-US" altLang="zh-CN" sz="1200" kern="1200" dirty="0">
                    <a:solidFill>
                      <a:schemeClr val="tx1"/>
                    </a:solidFill>
                    <a:effectLst/>
                    <a:latin typeface="+mn-lt"/>
                    <a:ea typeface="+mn-ea"/>
                    <a:cs typeface="+mn-cs"/>
                  </a:rPr>
                  <a:t>FP</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False Positive</a:t>
                </a:r>
                <a:r>
                  <a:rPr lang="zh-CN" altLang="zh-CN" sz="1200" kern="1200" dirty="0">
                    <a:solidFill>
                      <a:schemeClr val="tx1"/>
                    </a:solidFill>
                    <a:effectLst/>
                    <a:latin typeface="+mn-lt"/>
                    <a:ea typeface="+mn-ea"/>
                    <a:cs typeface="+mn-cs"/>
                  </a:rPr>
                  <a:t>）表示假负，即被算法分簇错误的负样本；</a:t>
                </a:r>
                <a:r>
                  <a:rPr lang="en-US" altLang="zh-CN" sz="1200" kern="1200" dirty="0">
                    <a:solidFill>
                      <a:schemeClr val="tx1"/>
                    </a:solidFill>
                    <a:effectLst/>
                    <a:latin typeface="+mn-lt"/>
                    <a:ea typeface="+mn-ea"/>
                    <a:cs typeface="+mn-cs"/>
                  </a:rPr>
                  <a:t>TN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True Negative</a:t>
                </a:r>
                <a:r>
                  <a:rPr lang="zh-CN" altLang="zh-CN" sz="1200" kern="1200" dirty="0">
                    <a:solidFill>
                      <a:schemeClr val="tx1"/>
                    </a:solidFill>
                    <a:effectLst/>
                    <a:latin typeface="+mn-lt"/>
                    <a:ea typeface="+mn-ea"/>
                    <a:cs typeface="+mn-cs"/>
                  </a:rPr>
                  <a:t>）表示真负，即被算法分簇正确的负样本。</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由于每一个样本对能且只能出现上面一种情况，所以</a:t>
                </a:r>
                <a14:m>
                  <m:oMath xmlns:m="http://schemas.openxmlformats.org/officeDocument/2006/math">
                    <m:r>
                      <a:rPr lang="en-US" altLang="zh-CN" sz="1200" i="1" kern="1200">
                        <a:solidFill>
                          <a:schemeClr val="tx1"/>
                        </a:solidFill>
                        <a:effectLst/>
                        <a:latin typeface="Cambria Math"/>
                        <a:ea typeface="+mn-ea"/>
                        <a:cs typeface="+mn-cs"/>
                      </a:rPr>
                      <m:t>𝑇𝑃</m:t>
                    </m:r>
                    <m:r>
                      <a:rPr lang="en-US" altLang="zh-CN" sz="1200" i="1" kern="1200">
                        <a:solidFill>
                          <a:schemeClr val="tx1"/>
                        </a:solidFill>
                        <a:effectLst/>
                        <a:latin typeface="Cambria Math"/>
                        <a:ea typeface="+mn-ea"/>
                        <a:cs typeface="+mn-cs"/>
                      </a:rPr>
                      <m:t>+</m:t>
                    </m:r>
                    <m:r>
                      <a:rPr lang="en-US" altLang="zh-CN" sz="1200" i="1" kern="1200">
                        <a:solidFill>
                          <a:schemeClr val="tx1"/>
                        </a:solidFill>
                        <a:effectLst/>
                        <a:latin typeface="Cambria Math"/>
                        <a:ea typeface="+mn-ea"/>
                        <a:cs typeface="+mn-cs"/>
                      </a:rPr>
                      <m:t>𝐹𝑁</m:t>
                    </m:r>
                    <m:r>
                      <a:rPr lang="en-US" altLang="zh-CN" sz="1200" i="1" kern="1200">
                        <a:solidFill>
                          <a:schemeClr val="tx1"/>
                        </a:solidFill>
                        <a:effectLst/>
                        <a:latin typeface="Cambria Math"/>
                        <a:ea typeface="+mn-ea"/>
                        <a:cs typeface="+mn-cs"/>
                      </a:rPr>
                      <m:t>+</m:t>
                    </m:r>
                    <m:r>
                      <a:rPr lang="en-US" altLang="zh-CN" sz="1200" i="1" kern="1200">
                        <a:solidFill>
                          <a:schemeClr val="tx1"/>
                        </a:solidFill>
                        <a:effectLst/>
                        <a:latin typeface="Cambria Math"/>
                        <a:ea typeface="+mn-ea"/>
                        <a:cs typeface="+mn-cs"/>
                      </a:rPr>
                      <m:t>𝐹𝑃</m:t>
                    </m:r>
                    <m:r>
                      <a:rPr lang="en-US" altLang="zh-CN" sz="1200" i="1" kern="1200">
                        <a:solidFill>
                          <a:schemeClr val="tx1"/>
                        </a:solidFill>
                        <a:effectLst/>
                        <a:latin typeface="Cambria Math"/>
                        <a:ea typeface="+mn-ea"/>
                        <a:cs typeface="+mn-cs"/>
                      </a:rPr>
                      <m:t>+</m:t>
                    </m:r>
                    <m:r>
                      <a:rPr lang="en-US" altLang="zh-CN" sz="1200" i="1" kern="1200">
                        <a:solidFill>
                          <a:schemeClr val="tx1"/>
                        </a:solidFill>
                        <a:effectLst/>
                        <a:latin typeface="Cambria Math"/>
                        <a:ea typeface="+mn-ea"/>
                        <a:cs typeface="+mn-cs"/>
                      </a:rPr>
                      <m:t>𝑇𝑁</m:t>
                    </m:r>
                    <m:r>
                      <a:rPr lang="en-US" altLang="zh-CN" sz="1200" kern="1200">
                        <a:solidFill>
                          <a:schemeClr val="tx1"/>
                        </a:solidFill>
                        <a:effectLst/>
                        <a:latin typeface="Cambria Math"/>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a:ea typeface="+mn-ea"/>
                            <a:cs typeface="+mn-cs"/>
                          </a:rPr>
                          <m:t>𝑚</m:t>
                        </m:r>
                        <m:d>
                          <m:dPr>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a:ea typeface="+mn-ea"/>
                                <a:cs typeface="+mn-cs"/>
                              </a:rPr>
                              <m:t>𝑚</m:t>
                            </m:r>
                            <m:r>
                              <a:rPr lang="en-US" altLang="zh-CN" sz="1200" i="1" kern="1200">
                                <a:solidFill>
                                  <a:schemeClr val="tx1"/>
                                </a:solidFill>
                                <a:effectLst/>
                                <a:latin typeface="Cambria Math"/>
                                <a:ea typeface="+mn-ea"/>
                                <a:cs typeface="+mn-cs"/>
                              </a:rPr>
                              <m:t>−1</m:t>
                            </m:r>
                          </m:e>
                        </m:d>
                      </m:num>
                      <m:den>
                        <m:r>
                          <a:rPr lang="en-US" altLang="zh-CN" sz="1200" i="1" kern="1200">
                            <a:solidFill>
                              <a:schemeClr val="tx1"/>
                            </a:solidFill>
                            <a:effectLst/>
                            <a:latin typeface="Cambria Math"/>
                            <a:ea typeface="+mn-ea"/>
                            <a:cs typeface="+mn-cs"/>
                          </a:rPr>
                          <m:t>2</m:t>
                        </m:r>
                      </m:den>
                    </m:f>
                  </m:oMath>
                </a14:m>
                <a:r>
                  <a:rPr lang="zh-CN" altLang="zh-CN" sz="1200" kern="1200" dirty="0">
                    <a:solidFill>
                      <a:schemeClr val="tx1"/>
                    </a:solidFill>
                    <a:effectLst/>
                    <a:latin typeface="+mn-lt"/>
                    <a:ea typeface="+mn-ea"/>
                    <a:cs typeface="+mn-cs"/>
                  </a:rPr>
                  <a:t>。</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表示集合中元素的个数。</a:t>
                </a:r>
                <a:r>
                  <a:rPr lang="en-US" altLang="zh-CN" sz="1200" kern="1200" dirty="0">
                    <a:solidFill>
                      <a:schemeClr val="tx1"/>
                    </a:solidFill>
                    <a:effectLst/>
                    <a:latin typeface="+mn-lt"/>
                    <a:ea typeface="+mn-ea"/>
                    <a:cs typeface="+mn-cs"/>
                  </a:rPr>
                  <a:t>TP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True Positive</a:t>
                </a:r>
                <a:r>
                  <a:rPr lang="zh-CN" altLang="zh-CN" sz="1200" kern="1200" dirty="0">
                    <a:solidFill>
                      <a:schemeClr val="tx1"/>
                    </a:solidFill>
                    <a:effectLst/>
                    <a:latin typeface="+mn-lt"/>
                    <a:ea typeface="+mn-ea"/>
                    <a:cs typeface="+mn-cs"/>
                  </a:rPr>
                  <a:t>）表示真正，即被算法分簇正确的正样本；</a:t>
                </a:r>
                <a:r>
                  <a:rPr lang="en-US" altLang="zh-CN" sz="1200" kern="1200" dirty="0">
                    <a:solidFill>
                      <a:schemeClr val="tx1"/>
                    </a:solidFill>
                    <a:effectLst/>
                    <a:latin typeface="+mn-lt"/>
                    <a:ea typeface="+mn-ea"/>
                    <a:cs typeface="+mn-cs"/>
                  </a:rPr>
                  <a:t>FN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False Negative</a:t>
                </a:r>
                <a:r>
                  <a:rPr lang="zh-CN" altLang="zh-CN" sz="1200" kern="1200" dirty="0">
                    <a:solidFill>
                      <a:schemeClr val="tx1"/>
                    </a:solidFill>
                    <a:effectLst/>
                    <a:latin typeface="+mn-lt"/>
                    <a:ea typeface="+mn-ea"/>
                    <a:cs typeface="+mn-cs"/>
                  </a:rPr>
                  <a:t>）表示假正，即被算法分簇错误的正样本；</a:t>
                </a:r>
                <a:r>
                  <a:rPr lang="en-US" altLang="zh-CN" sz="1200" kern="1200" dirty="0">
                    <a:solidFill>
                      <a:schemeClr val="tx1"/>
                    </a:solidFill>
                    <a:effectLst/>
                    <a:latin typeface="+mn-lt"/>
                    <a:ea typeface="+mn-ea"/>
                    <a:cs typeface="+mn-cs"/>
                  </a:rPr>
                  <a:t>FP</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False Positive</a:t>
                </a:r>
                <a:r>
                  <a:rPr lang="zh-CN" altLang="zh-CN" sz="1200" kern="1200" dirty="0">
                    <a:solidFill>
                      <a:schemeClr val="tx1"/>
                    </a:solidFill>
                    <a:effectLst/>
                    <a:latin typeface="+mn-lt"/>
                    <a:ea typeface="+mn-ea"/>
                    <a:cs typeface="+mn-cs"/>
                  </a:rPr>
                  <a:t>）表示假负，即被算法分簇错误的负样本；</a:t>
                </a:r>
                <a:r>
                  <a:rPr lang="en-US" altLang="zh-CN" sz="1200" kern="1200" dirty="0">
                    <a:solidFill>
                      <a:schemeClr val="tx1"/>
                    </a:solidFill>
                    <a:effectLst/>
                    <a:latin typeface="+mn-lt"/>
                    <a:ea typeface="+mn-ea"/>
                    <a:cs typeface="+mn-cs"/>
                  </a:rPr>
                  <a:t>TN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True Negative</a:t>
                </a:r>
                <a:r>
                  <a:rPr lang="zh-CN" altLang="zh-CN" sz="1200" kern="1200" dirty="0">
                    <a:solidFill>
                      <a:schemeClr val="tx1"/>
                    </a:solidFill>
                    <a:effectLst/>
                    <a:latin typeface="+mn-lt"/>
                    <a:ea typeface="+mn-ea"/>
                    <a:cs typeface="+mn-cs"/>
                  </a:rPr>
                  <a:t>）表示真负，即被算法分簇正确的负样本</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由于每一个样本对能且只能出现上面一种情况，所以</a:t>
                </a:r>
                <a:r>
                  <a:rPr lang="en-US" altLang="zh-CN" sz="1200" i="0" kern="1200">
                    <a:solidFill>
                      <a:schemeClr val="tx1"/>
                    </a:solidFill>
                    <a:effectLst/>
                    <a:latin typeface="+mn-lt"/>
                    <a:ea typeface="+mn-ea"/>
                    <a:cs typeface="+mn-cs"/>
                  </a:rPr>
                  <a:t>𝑇𝑃+𝐹𝑁+𝐹𝑃+𝑇𝑁=𝑚</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算法即典型的划分聚类方法（</a:t>
            </a:r>
            <a:r>
              <a:rPr lang="en-US" altLang="zh-CN" sz="1200" kern="1200" dirty="0">
                <a:solidFill>
                  <a:schemeClr val="tx1"/>
                </a:solidFill>
                <a:effectLst/>
                <a:latin typeface="+mn-lt"/>
                <a:ea typeface="+mn-ea"/>
                <a:cs typeface="+mn-cs"/>
              </a:rPr>
              <a:t>Partitioning Method</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简要说明下第二个结论：假设</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b="1" i="1" kern="1200">
                            <a:solidFill>
                              <a:schemeClr val="tx1"/>
                            </a:solidFill>
                            <a:effectLst/>
                            <a:latin typeface="Cambria Math"/>
                            <a:ea typeface="+mn-ea"/>
                            <a:cs typeface="+mn-cs"/>
                          </a:rPr>
                          <m:t>𝒙</m:t>
                        </m:r>
                      </m:e>
                      <m:sub>
                        <m:r>
                          <a:rPr lang="en-US" altLang="zh-CN" sz="1200" i="1" kern="1200">
                            <a:solidFill>
                              <a:schemeClr val="tx1"/>
                            </a:solidFill>
                            <a:effectLst/>
                            <a:latin typeface="Cambria Math"/>
                            <a:ea typeface="+mn-ea"/>
                            <a:cs typeface="+mn-cs"/>
                          </a:rPr>
                          <m:t>𝑖</m:t>
                        </m:r>
                      </m:sub>
                    </m:sSub>
                  </m:oMath>
                </a14:m>
                <a:r>
                  <a:rPr lang="zh-CN" altLang="zh-CN" sz="1200" kern="1200" dirty="0">
                    <a:solidFill>
                      <a:schemeClr val="tx1"/>
                    </a:solidFill>
                    <a:effectLst/>
                    <a:latin typeface="+mn-lt"/>
                    <a:ea typeface="+mn-ea"/>
                    <a:cs typeface="+mn-cs"/>
                  </a:rPr>
                  <a:t>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b="1" i="1" kern="1200">
                            <a:solidFill>
                              <a:schemeClr val="tx1"/>
                            </a:solidFill>
                            <a:effectLst/>
                            <a:latin typeface="Cambria Math"/>
                            <a:ea typeface="+mn-ea"/>
                            <a:cs typeface="+mn-cs"/>
                          </a:rPr>
                          <m:t>𝒙</m:t>
                        </m:r>
                      </m:e>
                      <m:sub>
                        <m:r>
                          <a:rPr lang="en-US" altLang="zh-CN" sz="1200" i="1" kern="1200">
                            <a:solidFill>
                              <a:schemeClr val="tx1"/>
                            </a:solidFill>
                            <a:effectLst/>
                            <a:latin typeface="Cambria Math"/>
                            <a:ea typeface="+mn-ea"/>
                            <a:cs typeface="+mn-cs"/>
                          </a:rPr>
                          <m:t>𝑗</m:t>
                        </m:r>
                      </m:sub>
                    </m:sSub>
                  </m:oMath>
                </a14:m>
                <a:r>
                  <a:rPr lang="zh-CN" altLang="zh-CN" sz="1200" kern="1200" dirty="0">
                    <a:solidFill>
                      <a:schemeClr val="tx1"/>
                    </a:solidFill>
                    <a:effectLst/>
                    <a:latin typeface="+mn-lt"/>
                    <a:ea typeface="+mn-ea"/>
                    <a:cs typeface="+mn-cs"/>
                  </a:rPr>
                  <a:t>都是簇</a:t>
                </a:r>
                <a14:m>
                  <m:oMath xmlns:m="http://schemas.openxmlformats.org/officeDocument/2006/math">
                    <m:r>
                      <a:rPr lang="en-US" altLang="zh-CN" sz="1200" b="1" i="1" kern="1200">
                        <a:solidFill>
                          <a:schemeClr val="tx1"/>
                        </a:solidFill>
                        <a:effectLst/>
                        <a:latin typeface="Cambria Math"/>
                        <a:ea typeface="+mn-ea"/>
                        <a:cs typeface="+mn-cs"/>
                      </a:rPr>
                      <m:t>𝑪</m:t>
                    </m:r>
                  </m:oMath>
                </a14:m>
                <a:r>
                  <a:rPr lang="zh-CN" altLang="zh-CN" sz="1200" kern="1200" dirty="0">
                    <a:solidFill>
                      <a:schemeClr val="tx1"/>
                    </a:solidFill>
                    <a:effectLst/>
                    <a:latin typeface="+mn-lt"/>
                    <a:ea typeface="+mn-ea"/>
                    <a:cs typeface="+mn-cs"/>
                  </a:rPr>
                  <a:t>内的核心点，因为它们密度相连，因此存在某点</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b="1" i="1" kern="1200">
                            <a:solidFill>
                              <a:schemeClr val="tx1"/>
                            </a:solidFill>
                            <a:effectLst/>
                            <a:latin typeface="Cambria Math"/>
                            <a:ea typeface="+mn-ea"/>
                            <a:cs typeface="+mn-cs"/>
                          </a:rPr>
                          <m:t>𝒙</m:t>
                        </m:r>
                      </m:e>
                      <m:sup>
                        <m:r>
                          <a:rPr lang="en-US" altLang="zh-CN" sz="1200" i="1" kern="1200">
                            <a:solidFill>
                              <a:schemeClr val="tx1"/>
                            </a:solidFill>
                            <a:effectLst/>
                            <a:latin typeface="Cambria Math"/>
                            <a:ea typeface="+mn-ea"/>
                            <a:cs typeface="+mn-cs"/>
                          </a:rPr>
                          <m:t>′</m:t>
                        </m:r>
                      </m:sup>
                    </m:sSup>
                  </m:oMath>
                </a14:m>
                <a:r>
                  <a:rPr lang="zh-CN" altLang="zh-CN" sz="1200" kern="1200" dirty="0">
                    <a:solidFill>
                      <a:schemeClr val="tx1"/>
                    </a:solidFill>
                    <a:effectLst/>
                    <a:latin typeface="+mn-lt"/>
                    <a:ea typeface="+mn-ea"/>
                    <a:cs typeface="+mn-cs"/>
                  </a:rPr>
                  <a:t>，使得</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b="1" i="1" kern="1200">
                            <a:solidFill>
                              <a:schemeClr val="tx1"/>
                            </a:solidFill>
                            <a:effectLst/>
                            <a:latin typeface="Cambria Math"/>
                            <a:ea typeface="+mn-ea"/>
                            <a:cs typeface="+mn-cs"/>
                          </a:rPr>
                          <m:t>𝒙</m:t>
                        </m:r>
                      </m:e>
                      <m:sub>
                        <m:r>
                          <a:rPr lang="en-US" altLang="zh-CN" sz="1200" i="1" kern="1200">
                            <a:solidFill>
                              <a:schemeClr val="tx1"/>
                            </a:solidFill>
                            <a:effectLst/>
                            <a:latin typeface="Cambria Math"/>
                            <a:ea typeface="+mn-ea"/>
                            <a:cs typeface="+mn-cs"/>
                          </a:rPr>
                          <m:t>𝑖</m:t>
                        </m:r>
                      </m:sub>
                    </m:sSub>
                  </m:oMath>
                </a14:m>
                <a:r>
                  <a:rPr lang="zh-CN" altLang="zh-CN" sz="1200" kern="1200" dirty="0">
                    <a:solidFill>
                      <a:schemeClr val="tx1"/>
                    </a:solidFill>
                    <a:effectLst/>
                    <a:latin typeface="+mn-lt"/>
                    <a:ea typeface="+mn-ea"/>
                    <a:cs typeface="+mn-cs"/>
                  </a:rPr>
                  <a:t>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b="1" i="1" kern="1200">
                            <a:solidFill>
                              <a:schemeClr val="tx1"/>
                            </a:solidFill>
                            <a:effectLst/>
                            <a:latin typeface="Cambria Math"/>
                            <a:ea typeface="+mn-ea"/>
                            <a:cs typeface="+mn-cs"/>
                          </a:rPr>
                          <m:t>𝒙</m:t>
                        </m:r>
                      </m:e>
                      <m:sub>
                        <m:r>
                          <a:rPr lang="en-US" altLang="zh-CN" sz="1200" i="1" kern="1200">
                            <a:solidFill>
                              <a:schemeClr val="tx1"/>
                            </a:solidFill>
                            <a:effectLst/>
                            <a:latin typeface="Cambria Math"/>
                            <a:ea typeface="+mn-ea"/>
                            <a:cs typeface="+mn-cs"/>
                          </a:rPr>
                          <m:t>𝑗</m:t>
                        </m:r>
                      </m:sub>
                    </m:sSub>
                  </m:oMath>
                </a14:m>
                <a:r>
                  <a:rPr lang="zh-CN" altLang="zh-CN" sz="1200" kern="1200" dirty="0">
                    <a:solidFill>
                      <a:schemeClr val="tx1"/>
                    </a:solidFill>
                    <a:effectLst/>
                    <a:latin typeface="+mn-lt"/>
                    <a:ea typeface="+mn-ea"/>
                    <a:cs typeface="+mn-cs"/>
                  </a:rPr>
                  <a:t>分别由</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b="1" i="1" kern="1200">
                            <a:solidFill>
                              <a:schemeClr val="tx1"/>
                            </a:solidFill>
                            <a:effectLst/>
                            <a:latin typeface="Cambria Math"/>
                            <a:ea typeface="+mn-ea"/>
                            <a:cs typeface="+mn-cs"/>
                          </a:rPr>
                          <m:t>𝒙</m:t>
                        </m:r>
                      </m:e>
                      <m:sup>
                        <m:r>
                          <a:rPr lang="en-US" altLang="zh-CN" sz="1200" i="1" kern="1200">
                            <a:solidFill>
                              <a:schemeClr val="tx1"/>
                            </a:solidFill>
                            <a:effectLst/>
                            <a:latin typeface="Cambria Math"/>
                            <a:ea typeface="+mn-ea"/>
                            <a:cs typeface="+mn-cs"/>
                          </a:rPr>
                          <m:t>′</m:t>
                        </m:r>
                      </m:sup>
                    </m:sSup>
                  </m:oMath>
                </a14:m>
                <a:r>
                  <a:rPr lang="zh-CN" altLang="zh-CN" sz="1200" kern="1200" dirty="0">
                    <a:solidFill>
                      <a:schemeClr val="tx1"/>
                    </a:solidFill>
                    <a:effectLst/>
                    <a:latin typeface="+mn-lt"/>
                    <a:ea typeface="+mn-ea"/>
                    <a:cs typeface="+mn-cs"/>
                  </a:rPr>
                  <a:t>密度可达，又因为核心点之间的密度可达是对称的，所以</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b="1" i="1" kern="1200">
                            <a:solidFill>
                              <a:schemeClr val="tx1"/>
                            </a:solidFill>
                            <a:effectLst/>
                            <a:latin typeface="Cambria Math"/>
                            <a:ea typeface="+mn-ea"/>
                            <a:cs typeface="+mn-cs"/>
                          </a:rPr>
                          <m:t>𝒙</m:t>
                        </m:r>
                      </m:e>
                      <m:sub>
                        <m:r>
                          <a:rPr lang="en-US" altLang="zh-CN" sz="1200" i="1" kern="1200">
                            <a:solidFill>
                              <a:schemeClr val="tx1"/>
                            </a:solidFill>
                            <a:effectLst/>
                            <a:latin typeface="Cambria Math"/>
                            <a:ea typeface="+mn-ea"/>
                            <a:cs typeface="+mn-cs"/>
                          </a:rPr>
                          <m:t>𝑖</m:t>
                        </m:r>
                      </m:sub>
                    </m:sSub>
                  </m:oMath>
                </a14:m>
                <a:r>
                  <a:rPr lang="zh-CN" altLang="zh-CN" sz="1200" kern="1200" dirty="0">
                    <a:solidFill>
                      <a:schemeClr val="tx1"/>
                    </a:solidFill>
                    <a:effectLst/>
                    <a:latin typeface="+mn-lt"/>
                    <a:ea typeface="+mn-ea"/>
                    <a:cs typeface="+mn-cs"/>
                  </a:rPr>
                  <a:t>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b="1" i="1" kern="1200">
                            <a:solidFill>
                              <a:schemeClr val="tx1"/>
                            </a:solidFill>
                            <a:effectLst/>
                            <a:latin typeface="Cambria Math"/>
                            <a:ea typeface="+mn-ea"/>
                            <a:cs typeface="+mn-cs"/>
                          </a:rPr>
                          <m:t>𝒙</m:t>
                        </m:r>
                      </m:e>
                      <m:sub>
                        <m:r>
                          <a:rPr lang="en-US" altLang="zh-CN" sz="1200" i="1" kern="1200">
                            <a:solidFill>
                              <a:schemeClr val="tx1"/>
                            </a:solidFill>
                            <a:effectLst/>
                            <a:latin typeface="Cambria Math"/>
                            <a:ea typeface="+mn-ea"/>
                            <a:cs typeface="+mn-cs"/>
                          </a:rPr>
                          <m:t>𝑗</m:t>
                        </m:r>
                      </m:sub>
                    </m:sSub>
                  </m:oMath>
                </a14:m>
                <a:r>
                  <a:rPr lang="zh-CN" altLang="zh-CN" sz="1200" kern="1200" dirty="0">
                    <a:solidFill>
                      <a:schemeClr val="tx1"/>
                    </a:solidFill>
                    <a:effectLst/>
                    <a:latin typeface="+mn-lt"/>
                    <a:ea typeface="+mn-ea"/>
                    <a:cs typeface="+mn-cs"/>
                  </a:rPr>
                  <a:t>是双向密度可达的，由此可知簇</a:t>
                </a:r>
                <a14:m>
                  <m:oMath xmlns:m="http://schemas.openxmlformats.org/officeDocument/2006/math">
                    <m:r>
                      <a:rPr lang="en-US" altLang="zh-CN" sz="1200" b="1" i="1" kern="1200">
                        <a:solidFill>
                          <a:schemeClr val="tx1"/>
                        </a:solidFill>
                        <a:effectLst/>
                        <a:latin typeface="Cambria Math"/>
                        <a:ea typeface="+mn-ea"/>
                        <a:cs typeface="+mn-cs"/>
                      </a:rPr>
                      <m:t>𝑪</m:t>
                    </m:r>
                  </m:oMath>
                </a14:m>
                <a:r>
                  <a:rPr lang="zh-CN" altLang="zh-CN" sz="1200" kern="1200" dirty="0">
                    <a:solidFill>
                      <a:schemeClr val="tx1"/>
                    </a:solidFill>
                    <a:effectLst/>
                    <a:latin typeface="+mn-lt"/>
                    <a:ea typeface="+mn-ea"/>
                    <a:cs typeface="+mn-cs"/>
                  </a:rPr>
                  <a:t>内所有核心点相互之间都是密度可达的，因此，簇</a:t>
                </a:r>
                <a14:m>
                  <m:oMath xmlns:m="http://schemas.openxmlformats.org/officeDocument/2006/math">
                    <m:r>
                      <a:rPr lang="en-US" altLang="zh-CN" sz="1200" b="1" i="1" kern="1200">
                        <a:solidFill>
                          <a:schemeClr val="tx1"/>
                        </a:solidFill>
                        <a:effectLst/>
                        <a:latin typeface="Cambria Math"/>
                        <a:ea typeface="+mn-ea"/>
                        <a:cs typeface="+mn-cs"/>
                      </a:rPr>
                      <m:t>𝑪</m:t>
                    </m:r>
                  </m:oMath>
                </a14:m>
                <a:r>
                  <a:rPr lang="zh-CN" altLang="zh-CN" sz="1200" kern="1200" dirty="0">
                    <a:solidFill>
                      <a:schemeClr val="tx1"/>
                    </a:solidFill>
                    <a:effectLst/>
                    <a:latin typeface="+mn-lt"/>
                    <a:ea typeface="+mn-ea"/>
                    <a:cs typeface="+mn-cs"/>
                  </a:rPr>
                  <a:t>内任一点都可由任一核心点密度可达。</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可见簇内任一核心点可代表该簇，由该点可生成整个簇，因此</a:t>
                </a:r>
                <a:r>
                  <a:rPr lang="en-US" altLang="zh-CN" sz="1200" kern="1200" dirty="0">
                    <a:solidFill>
                      <a:schemeClr val="tx1"/>
                    </a:solidFill>
                    <a:effectLst/>
                    <a:latin typeface="+mn-lt"/>
                    <a:ea typeface="+mn-ea"/>
                    <a:cs typeface="+mn-cs"/>
                  </a:rPr>
                  <a:t>DBSCAN</a:t>
                </a:r>
                <a:r>
                  <a:rPr lang="zh-CN" altLang="zh-CN" sz="1200" kern="1200" dirty="0">
                    <a:solidFill>
                      <a:schemeClr val="tx1"/>
                    </a:solidFill>
                    <a:effectLst/>
                    <a:latin typeface="+mn-lt"/>
                    <a:ea typeface="+mn-ea"/>
                    <a:cs typeface="+mn-cs"/>
                  </a:rPr>
                  <a:t>算法分簇的过程就是重复查找核心点并扩展成簇，直至没有核心点为止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步是找到一个核心点，第</a:t>
                </a:r>
                <a:r>
                  <a:rPr lang="en-US" altLang="zh-CN" sz="1200" kern="1200" dirty="0">
                    <a:solidFill>
                      <a:schemeClr val="tx1"/>
                    </a:solidFill>
                    <a:effectLst/>
                    <a:latin typeface="+mn-lt"/>
                    <a:ea typeface="+mn-ea"/>
                    <a:cs typeface="+mn-cs"/>
                  </a:rPr>
                  <a:t>4-7</a:t>
                </a:r>
                <a:r>
                  <a:rPr lang="zh-CN" altLang="zh-CN" sz="1200" kern="1200" dirty="0">
                    <a:solidFill>
                      <a:schemeClr val="tx1"/>
                    </a:solidFill>
                    <a:effectLst/>
                    <a:latin typeface="+mn-lt"/>
                    <a:ea typeface="+mn-ea"/>
                    <a:cs typeface="+mn-cs"/>
                  </a:rPr>
                  <a:t>步是以该核心点为基础查找所有密度可达的点，从而生成一个簇。算法执行完后，每个样本点都被标记了簇号或者是噪声点标签</a:t>
                </a:r>
                <a:r>
                  <a:rPr lang="en-US" altLang="zh-CN" sz="1200" kern="1200" dirty="0">
                    <a:solidFill>
                      <a:schemeClr val="tx1"/>
                    </a:solidFill>
                    <a:effectLst/>
                    <a:latin typeface="+mn-lt"/>
                    <a:ea typeface="+mn-ea"/>
                    <a:cs typeface="+mn-cs"/>
                  </a:rPr>
                  <a:t>noise</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从算法流程可以看出，</a:t>
                </a:r>
                <a:r>
                  <a:rPr lang="en-US" altLang="zh-CN" sz="1200" kern="1200" dirty="0">
                    <a:solidFill>
                      <a:schemeClr val="tx1"/>
                    </a:solidFill>
                    <a:effectLst/>
                    <a:latin typeface="+mn-lt"/>
                    <a:ea typeface="+mn-ea"/>
                    <a:cs typeface="+mn-cs"/>
                  </a:rPr>
                  <a:t>DBSCAN</a:t>
                </a:r>
                <a:r>
                  <a:rPr lang="zh-CN" altLang="zh-CN" sz="1200" kern="1200" dirty="0">
                    <a:solidFill>
                      <a:schemeClr val="tx1"/>
                    </a:solidFill>
                    <a:effectLst/>
                    <a:latin typeface="+mn-lt"/>
                    <a:ea typeface="+mn-ea"/>
                    <a:cs typeface="+mn-cs"/>
                  </a:rPr>
                  <a:t>的基本操作是验证查找邻域内的点。每个点都要进行一次这样的操作，可认为这样的操作要对所有的点都进行，因此，它的时间复杂度是</a:t>
                </a:r>
                <a14:m>
                  <m:oMath xmlns:m="http://schemas.openxmlformats.org/officeDocument/2006/math">
                    <m:r>
                      <m:rPr>
                        <m:sty m:val="p"/>
                      </m:rPr>
                      <a:rPr lang="en-US" altLang="zh-CN" sz="1200" kern="1200">
                        <a:solidFill>
                          <a:schemeClr val="tx1"/>
                        </a:solidFill>
                        <a:effectLst/>
                        <a:latin typeface="Cambria Math"/>
                        <a:ea typeface="+mn-ea"/>
                        <a:cs typeface="+mn-cs"/>
                      </a:rPr>
                      <m:t>O</m:t>
                    </m:r>
                    <m:d>
                      <m:dPr>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a:ea typeface="+mn-ea"/>
                            <a:cs typeface="+mn-cs"/>
                          </a:rPr>
                          <m:t>𝑚</m:t>
                        </m:r>
                        <m:r>
                          <a:rPr lang="en-US" altLang="zh-CN" sz="1200" i="1" kern="1200">
                            <a:solidFill>
                              <a:schemeClr val="tx1"/>
                            </a:solidFill>
                            <a:effectLst/>
                            <a:latin typeface="Cambria Math"/>
                            <a:ea typeface="+mn-ea"/>
                            <a:cs typeface="+mn-cs"/>
                          </a:rPr>
                          <m:t>×</m:t>
                        </m:r>
                        <m:r>
                          <a:rPr lang="en-US" altLang="zh-CN" sz="1200" i="1" kern="1200">
                            <a:solidFill>
                              <a:schemeClr val="tx1"/>
                            </a:solidFill>
                            <a:effectLst/>
                            <a:latin typeface="Cambria Math"/>
                            <a:ea typeface="+mn-ea"/>
                            <a:cs typeface="+mn-cs"/>
                          </a:rPr>
                          <m:t>𝑚</m:t>
                        </m:r>
                      </m:e>
                    </m:d>
                  </m:oMath>
                </a14:m>
                <a:r>
                  <a:rPr lang="zh-CN" altLang="zh-CN" sz="1200" kern="1200" dirty="0">
                    <a:solidFill>
                      <a:schemeClr val="tx1"/>
                    </a:solidFill>
                    <a:effectLst/>
                    <a:latin typeface="+mn-lt"/>
                    <a:ea typeface="+mn-ea"/>
                    <a:cs typeface="+mn-cs"/>
                  </a:rPr>
                  <a:t>，其中</a:t>
                </a:r>
                <a14:m>
                  <m:oMath xmlns:m="http://schemas.openxmlformats.org/officeDocument/2006/math">
                    <m:r>
                      <a:rPr lang="en-US" altLang="zh-CN" sz="1200" i="1" kern="1200">
                        <a:solidFill>
                          <a:schemeClr val="tx1"/>
                        </a:solidFill>
                        <a:effectLst/>
                        <a:latin typeface="Cambria Math"/>
                        <a:ea typeface="+mn-ea"/>
                        <a:cs typeface="+mn-cs"/>
                      </a:rPr>
                      <m:t>𝑚</m:t>
                    </m:r>
                  </m:oMath>
                </a14:m>
                <a:r>
                  <a:rPr lang="zh-CN" altLang="zh-CN" sz="1200" kern="1200" dirty="0">
                    <a:solidFill>
                      <a:schemeClr val="tx1"/>
                    </a:solidFill>
                    <a:effectLst/>
                    <a:latin typeface="+mn-lt"/>
                    <a:ea typeface="+mn-ea"/>
                    <a:cs typeface="+mn-cs"/>
                  </a:rPr>
                  <a:t>是样本数量。如果采用一些改进的数据结构，可以使查找邻域的时间复杂度降低，使得总的时间复杂度减少到</a:t>
                </a:r>
                <a14:m>
                  <m:oMath xmlns:m="http://schemas.openxmlformats.org/officeDocument/2006/math">
                    <m:r>
                      <m:rPr>
                        <m:sty m:val="p"/>
                      </m:rPr>
                      <a:rPr lang="en-US" altLang="zh-CN" sz="1200" kern="1200">
                        <a:solidFill>
                          <a:schemeClr val="tx1"/>
                        </a:solidFill>
                        <a:effectLst/>
                        <a:latin typeface="Cambria Math"/>
                        <a:ea typeface="+mn-ea"/>
                        <a:cs typeface="+mn-cs"/>
                      </a:rPr>
                      <m:t>O</m:t>
                    </m:r>
                    <m:d>
                      <m:dPr>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a:ea typeface="+mn-ea"/>
                            <a:cs typeface="+mn-cs"/>
                          </a:rPr>
                          <m:t>𝑚</m:t>
                        </m:r>
                        <m:r>
                          <a:rPr lang="en-US" altLang="zh-CN" sz="1200" i="1" kern="1200">
                            <a:solidFill>
                              <a:schemeClr val="tx1"/>
                            </a:solidFill>
                            <a:effectLst/>
                            <a:latin typeface="Cambria Math"/>
                            <a:ea typeface="+mn-ea"/>
                            <a:cs typeface="+mn-cs"/>
                          </a:rPr>
                          <m:t>×</m:t>
                        </m:r>
                        <m:func>
                          <m:funcPr>
                            <m:ctrlPr>
                              <a:rPr lang="zh-CN" altLang="zh-CN" sz="1200" i="1" kern="1200">
                                <a:solidFill>
                                  <a:schemeClr val="tx1"/>
                                </a:solidFill>
                                <a:effectLst/>
                                <a:latin typeface="Cambria Math" panose="02040503050406030204" pitchFamily="18" charset="0"/>
                                <a:ea typeface="+mn-ea"/>
                                <a:cs typeface="+mn-cs"/>
                              </a:rPr>
                            </m:ctrlPr>
                          </m:funcPr>
                          <m:fName>
                            <m:r>
                              <m:rPr>
                                <m:sty m:val="p"/>
                              </m:rPr>
                              <a:rPr lang="en-US" altLang="zh-CN" sz="1200" kern="1200">
                                <a:solidFill>
                                  <a:schemeClr val="tx1"/>
                                </a:solidFill>
                                <a:effectLst/>
                                <a:latin typeface="Cambria Math"/>
                                <a:ea typeface="+mn-ea"/>
                                <a:cs typeface="+mn-cs"/>
                              </a:rPr>
                              <m:t>log</m:t>
                            </m:r>
                          </m:fName>
                          <m:e>
                            <m:r>
                              <a:rPr lang="en-US" altLang="zh-CN" sz="1200" i="1" kern="1200">
                                <a:solidFill>
                                  <a:schemeClr val="tx1"/>
                                </a:solidFill>
                                <a:effectLst/>
                                <a:latin typeface="Cambria Math"/>
                                <a:ea typeface="+mn-ea"/>
                                <a:cs typeface="+mn-cs"/>
                              </a:rPr>
                              <m:t>𝑚</m:t>
                            </m:r>
                          </m:e>
                        </m:func>
                      </m:e>
                    </m:d>
                  </m:oMath>
                </a14:m>
                <a:r>
                  <a:rPr lang="zh-CN" altLang="zh-CN" sz="1200" kern="1200" dirty="0">
                    <a:solidFill>
                      <a:schemeClr val="tx1"/>
                    </a:solidFill>
                    <a:effectLst/>
                    <a:latin typeface="+mn-lt"/>
                    <a:ea typeface="+mn-ea"/>
                    <a:cs typeface="+mn-cs"/>
                  </a:rPr>
                  <a:t>，但会增加空间复杂度。</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简要说明下第二个结论：假设</a:t>
                </a:r>
                <a:r>
                  <a:rPr lang="en-US" altLang="zh-CN" sz="1200" b="1" i="0" kern="1200">
                    <a:solidFill>
                      <a:schemeClr val="tx1"/>
                    </a:solidFill>
                    <a:effectLst/>
                    <a:latin typeface="+mn-lt"/>
                    <a:ea typeface="+mn-ea"/>
                    <a:cs typeface="+mn-cs"/>
                  </a:rPr>
                  <a:t>𝒙</a:t>
                </a:r>
                <a:r>
                  <a:rPr lang="zh-CN" altLang="zh-CN" sz="1200" b="1"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zh-CN" altLang="zh-CN" sz="1200" kern="1200" dirty="0">
                    <a:solidFill>
                      <a:schemeClr val="tx1"/>
                    </a:solidFill>
                    <a:effectLst/>
                    <a:latin typeface="+mn-lt"/>
                    <a:ea typeface="+mn-ea"/>
                    <a:cs typeface="+mn-cs"/>
                  </a:rPr>
                  <a:t>和</a:t>
                </a:r>
                <a:r>
                  <a:rPr lang="en-US" altLang="zh-CN" sz="1200" b="1" i="0" kern="1200">
                    <a:solidFill>
                      <a:schemeClr val="tx1"/>
                    </a:solidFill>
                    <a:effectLst/>
                    <a:latin typeface="+mn-lt"/>
                    <a:ea typeface="+mn-ea"/>
                    <a:cs typeface="+mn-cs"/>
                  </a:rPr>
                  <a:t>𝒙</a:t>
                </a:r>
                <a:r>
                  <a:rPr lang="zh-CN" altLang="zh-CN" sz="1200" b="1"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𝑗</a:t>
                </a:r>
                <a:r>
                  <a:rPr lang="zh-CN" altLang="zh-CN" sz="1200" kern="1200" dirty="0">
                    <a:solidFill>
                      <a:schemeClr val="tx1"/>
                    </a:solidFill>
                    <a:effectLst/>
                    <a:latin typeface="+mn-lt"/>
                    <a:ea typeface="+mn-ea"/>
                    <a:cs typeface="+mn-cs"/>
                  </a:rPr>
                  <a:t>都是簇</a:t>
                </a:r>
                <a:r>
                  <a:rPr lang="en-US" altLang="zh-CN" sz="1200" b="1" i="0" kern="1200">
                    <a:solidFill>
                      <a:schemeClr val="tx1"/>
                    </a:solidFill>
                    <a:effectLst/>
                    <a:latin typeface="+mn-lt"/>
                    <a:ea typeface="+mn-ea"/>
                    <a:cs typeface="+mn-cs"/>
                  </a:rPr>
                  <a:t>𝑪</a:t>
                </a:r>
                <a:r>
                  <a:rPr lang="zh-CN" altLang="zh-CN" sz="1200" kern="1200" dirty="0">
                    <a:solidFill>
                      <a:schemeClr val="tx1"/>
                    </a:solidFill>
                    <a:effectLst/>
                    <a:latin typeface="+mn-lt"/>
                    <a:ea typeface="+mn-ea"/>
                    <a:cs typeface="+mn-cs"/>
                  </a:rPr>
                  <a:t>内的核心点，因为它们密度相连，因此存在某点</a:t>
                </a:r>
                <a:r>
                  <a:rPr lang="en-US" altLang="zh-CN" sz="1200" b="1" i="0" kern="1200">
                    <a:solidFill>
                      <a:schemeClr val="tx1"/>
                    </a:solidFill>
                    <a:effectLst/>
                    <a:latin typeface="+mn-lt"/>
                    <a:ea typeface="+mn-ea"/>
                    <a:cs typeface="+mn-cs"/>
                  </a:rPr>
                  <a:t>𝒙</a:t>
                </a:r>
                <a:r>
                  <a:rPr lang="zh-CN" altLang="zh-CN" sz="1200" b="1"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，使得</a:t>
                </a:r>
                <a:r>
                  <a:rPr lang="en-US" altLang="zh-CN" sz="1200" b="1" i="0" kern="1200">
                    <a:solidFill>
                      <a:schemeClr val="tx1"/>
                    </a:solidFill>
                    <a:effectLst/>
                    <a:latin typeface="+mn-lt"/>
                    <a:ea typeface="+mn-ea"/>
                    <a:cs typeface="+mn-cs"/>
                  </a:rPr>
                  <a:t>𝒙</a:t>
                </a:r>
                <a:r>
                  <a:rPr lang="zh-CN" altLang="zh-CN" sz="1200" b="1"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zh-CN" altLang="zh-CN" sz="1200" kern="1200" dirty="0">
                    <a:solidFill>
                      <a:schemeClr val="tx1"/>
                    </a:solidFill>
                    <a:effectLst/>
                    <a:latin typeface="+mn-lt"/>
                    <a:ea typeface="+mn-ea"/>
                    <a:cs typeface="+mn-cs"/>
                  </a:rPr>
                  <a:t>和</a:t>
                </a:r>
                <a:r>
                  <a:rPr lang="en-US" altLang="zh-CN" sz="1200" b="1" i="0" kern="1200">
                    <a:solidFill>
                      <a:schemeClr val="tx1"/>
                    </a:solidFill>
                    <a:effectLst/>
                    <a:latin typeface="+mn-lt"/>
                    <a:ea typeface="+mn-ea"/>
                    <a:cs typeface="+mn-cs"/>
                  </a:rPr>
                  <a:t>𝒙</a:t>
                </a:r>
                <a:r>
                  <a:rPr lang="zh-CN" altLang="zh-CN" sz="1200" b="1"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𝑗</a:t>
                </a:r>
                <a:r>
                  <a:rPr lang="zh-CN" altLang="zh-CN" sz="1200" kern="1200" dirty="0">
                    <a:solidFill>
                      <a:schemeClr val="tx1"/>
                    </a:solidFill>
                    <a:effectLst/>
                    <a:latin typeface="+mn-lt"/>
                    <a:ea typeface="+mn-ea"/>
                    <a:cs typeface="+mn-cs"/>
                  </a:rPr>
                  <a:t>分别由</a:t>
                </a:r>
                <a:r>
                  <a:rPr lang="en-US" altLang="zh-CN" sz="1200" b="1" i="0" kern="1200">
                    <a:solidFill>
                      <a:schemeClr val="tx1"/>
                    </a:solidFill>
                    <a:effectLst/>
                    <a:latin typeface="+mn-lt"/>
                    <a:ea typeface="+mn-ea"/>
                    <a:cs typeface="+mn-cs"/>
                  </a:rPr>
                  <a:t>𝒙</a:t>
                </a:r>
                <a:r>
                  <a:rPr lang="zh-CN" altLang="zh-CN" sz="1200" b="1"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密度可达，又因为核心点之间的密度可达是对称的，所以</a:t>
                </a:r>
                <a:r>
                  <a:rPr lang="en-US" altLang="zh-CN" sz="1200" b="1" i="0" kern="1200">
                    <a:solidFill>
                      <a:schemeClr val="tx1"/>
                    </a:solidFill>
                    <a:effectLst/>
                    <a:latin typeface="+mn-lt"/>
                    <a:ea typeface="+mn-ea"/>
                    <a:cs typeface="+mn-cs"/>
                  </a:rPr>
                  <a:t>𝒙</a:t>
                </a:r>
                <a:r>
                  <a:rPr lang="zh-CN" altLang="zh-CN" sz="1200" b="1"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zh-CN" altLang="zh-CN" sz="1200" kern="1200" dirty="0">
                    <a:solidFill>
                      <a:schemeClr val="tx1"/>
                    </a:solidFill>
                    <a:effectLst/>
                    <a:latin typeface="+mn-lt"/>
                    <a:ea typeface="+mn-ea"/>
                    <a:cs typeface="+mn-cs"/>
                  </a:rPr>
                  <a:t>和</a:t>
                </a:r>
                <a:r>
                  <a:rPr lang="en-US" altLang="zh-CN" sz="1200" b="1" i="0" kern="1200">
                    <a:solidFill>
                      <a:schemeClr val="tx1"/>
                    </a:solidFill>
                    <a:effectLst/>
                    <a:latin typeface="+mn-lt"/>
                    <a:ea typeface="+mn-ea"/>
                    <a:cs typeface="+mn-cs"/>
                  </a:rPr>
                  <a:t>𝒙</a:t>
                </a:r>
                <a:r>
                  <a:rPr lang="zh-CN" altLang="zh-CN" sz="1200" b="1"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𝑗</a:t>
                </a:r>
                <a:r>
                  <a:rPr lang="zh-CN" altLang="zh-CN" sz="1200" kern="1200" dirty="0">
                    <a:solidFill>
                      <a:schemeClr val="tx1"/>
                    </a:solidFill>
                    <a:effectLst/>
                    <a:latin typeface="+mn-lt"/>
                    <a:ea typeface="+mn-ea"/>
                    <a:cs typeface="+mn-cs"/>
                  </a:rPr>
                  <a:t>是双向密度可达的，由此可知簇</a:t>
                </a:r>
                <a:r>
                  <a:rPr lang="en-US" altLang="zh-CN" sz="1200" b="1" i="0" kern="1200">
                    <a:solidFill>
                      <a:schemeClr val="tx1"/>
                    </a:solidFill>
                    <a:effectLst/>
                    <a:latin typeface="+mn-lt"/>
                    <a:ea typeface="+mn-ea"/>
                    <a:cs typeface="+mn-cs"/>
                  </a:rPr>
                  <a:t>𝑪</a:t>
                </a:r>
                <a:r>
                  <a:rPr lang="zh-CN" altLang="zh-CN" sz="1200" kern="1200" dirty="0">
                    <a:solidFill>
                      <a:schemeClr val="tx1"/>
                    </a:solidFill>
                    <a:effectLst/>
                    <a:latin typeface="+mn-lt"/>
                    <a:ea typeface="+mn-ea"/>
                    <a:cs typeface="+mn-cs"/>
                  </a:rPr>
                  <a:t>内所有核心点相互之间都是密度可达的，因此，簇</a:t>
                </a:r>
                <a:r>
                  <a:rPr lang="en-US" altLang="zh-CN" sz="1200" b="1" i="0" kern="1200">
                    <a:solidFill>
                      <a:schemeClr val="tx1"/>
                    </a:solidFill>
                    <a:effectLst/>
                    <a:latin typeface="+mn-lt"/>
                    <a:ea typeface="+mn-ea"/>
                    <a:cs typeface="+mn-cs"/>
                  </a:rPr>
                  <a:t>𝑪</a:t>
                </a:r>
                <a:r>
                  <a:rPr lang="zh-CN" altLang="zh-CN" sz="1200" kern="1200" dirty="0">
                    <a:solidFill>
                      <a:schemeClr val="tx1"/>
                    </a:solidFill>
                    <a:effectLst/>
                    <a:latin typeface="+mn-lt"/>
                    <a:ea typeface="+mn-ea"/>
                    <a:cs typeface="+mn-cs"/>
                  </a:rPr>
                  <a:t>内任一点都可由任一核心点密度可达</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可见簇内任一核心点可代表该簇，由该点可生成整个簇，因此</a:t>
                </a:r>
                <a:r>
                  <a:rPr lang="en-US" altLang="zh-CN" sz="1200" kern="1200" dirty="0" smtClean="0">
                    <a:solidFill>
                      <a:schemeClr val="tx1"/>
                    </a:solidFill>
                    <a:effectLst/>
                    <a:latin typeface="+mn-lt"/>
                    <a:ea typeface="+mn-ea"/>
                    <a:cs typeface="+mn-cs"/>
                  </a:rPr>
                  <a:t>DBSCAN</a:t>
                </a:r>
                <a:r>
                  <a:rPr lang="zh-CN" altLang="zh-CN" sz="1200" kern="1200" dirty="0" smtClean="0">
                    <a:solidFill>
                      <a:schemeClr val="tx1"/>
                    </a:solidFill>
                    <a:effectLst/>
                    <a:latin typeface="+mn-lt"/>
                    <a:ea typeface="+mn-ea"/>
                    <a:cs typeface="+mn-cs"/>
                  </a:rPr>
                  <a:t>算法分簇的过程就是重复查找核心点并扩展成簇，直至没有核心点为止</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步是找到一个核心点，第</a:t>
                </a:r>
                <a:r>
                  <a:rPr lang="en-US" altLang="zh-CN" sz="1200" kern="1200" dirty="0">
                    <a:solidFill>
                      <a:schemeClr val="tx1"/>
                    </a:solidFill>
                    <a:effectLst/>
                    <a:latin typeface="+mn-lt"/>
                    <a:ea typeface="+mn-ea"/>
                    <a:cs typeface="+mn-cs"/>
                  </a:rPr>
                  <a:t>4-7</a:t>
                </a:r>
                <a:r>
                  <a:rPr lang="zh-CN" altLang="zh-CN" sz="1200" kern="1200" dirty="0">
                    <a:solidFill>
                      <a:schemeClr val="tx1"/>
                    </a:solidFill>
                    <a:effectLst/>
                    <a:latin typeface="+mn-lt"/>
                    <a:ea typeface="+mn-ea"/>
                    <a:cs typeface="+mn-cs"/>
                  </a:rPr>
                  <a:t>步是以该核心点为基础查找所有密度可达的点，从而生成一个簇。算法执行完后，每个样本点都被标记了簇号或者是噪声点标签</a:t>
                </a:r>
                <a:r>
                  <a:rPr lang="en-US" altLang="zh-CN" sz="1200" kern="1200" dirty="0">
                    <a:solidFill>
                      <a:schemeClr val="tx1"/>
                    </a:solidFill>
                    <a:effectLst/>
                    <a:latin typeface="+mn-lt"/>
                    <a:ea typeface="+mn-ea"/>
                    <a:cs typeface="+mn-cs"/>
                  </a:rPr>
                  <a:t>noise</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从算法流程可以看出，</a:t>
                </a:r>
                <a:r>
                  <a:rPr lang="en-US" altLang="zh-CN" sz="1200" kern="1200" dirty="0">
                    <a:solidFill>
                      <a:schemeClr val="tx1"/>
                    </a:solidFill>
                    <a:effectLst/>
                    <a:latin typeface="+mn-lt"/>
                    <a:ea typeface="+mn-ea"/>
                    <a:cs typeface="+mn-cs"/>
                  </a:rPr>
                  <a:t>DBSCAN</a:t>
                </a:r>
                <a:r>
                  <a:rPr lang="zh-CN" altLang="zh-CN" sz="1200" kern="1200" dirty="0">
                    <a:solidFill>
                      <a:schemeClr val="tx1"/>
                    </a:solidFill>
                    <a:effectLst/>
                    <a:latin typeface="+mn-lt"/>
                    <a:ea typeface="+mn-ea"/>
                    <a:cs typeface="+mn-cs"/>
                  </a:rPr>
                  <a:t>的基本操作是验证查找邻域内的点。每个点都要进行一次这样的操作，可认为这样的操作要对所有的点都进行，因此，它的时间复杂度是</a:t>
                </a:r>
                <a:r>
                  <a:rPr lang="en-US" altLang="zh-CN" sz="1200" i="0" kern="1200">
                    <a:solidFill>
                      <a:schemeClr val="tx1"/>
                    </a:solidFill>
                    <a:effectLst/>
                    <a:latin typeface="+mn-lt"/>
                    <a:ea typeface="+mn-ea"/>
                    <a:cs typeface="+mn-cs"/>
                  </a:rPr>
                  <a:t>O</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𝑚×𝑚)</a:t>
                </a:r>
                <a:r>
                  <a:rPr lang="zh-CN" altLang="zh-CN" sz="1200" kern="1200" dirty="0">
                    <a:solidFill>
                      <a:schemeClr val="tx1"/>
                    </a:solidFill>
                    <a:effectLst/>
                    <a:latin typeface="+mn-lt"/>
                    <a:ea typeface="+mn-ea"/>
                    <a:cs typeface="+mn-cs"/>
                  </a:rPr>
                  <a:t>，其中</a:t>
                </a:r>
                <a:r>
                  <a:rPr lang="en-US" altLang="zh-CN" sz="1200" i="0" kern="1200">
                    <a:solidFill>
                      <a:schemeClr val="tx1"/>
                    </a:solidFill>
                    <a:effectLst/>
                    <a:latin typeface="+mn-lt"/>
                    <a:ea typeface="+mn-ea"/>
                    <a:cs typeface="+mn-cs"/>
                  </a:rPr>
                  <a:t>𝑚</a:t>
                </a:r>
                <a:r>
                  <a:rPr lang="zh-CN" altLang="zh-CN" sz="1200" kern="1200" dirty="0">
                    <a:solidFill>
                      <a:schemeClr val="tx1"/>
                    </a:solidFill>
                    <a:effectLst/>
                    <a:latin typeface="+mn-lt"/>
                    <a:ea typeface="+mn-ea"/>
                    <a:cs typeface="+mn-cs"/>
                  </a:rPr>
                  <a:t>是样本数量。如果采用一些改进的数据结构，可以使查找邻域的时间复杂度降低，使得总的时间复杂度减少到</a:t>
                </a:r>
                <a:r>
                  <a:rPr lang="en-US" altLang="zh-CN" sz="1200" i="0" kern="1200">
                    <a:solidFill>
                      <a:schemeClr val="tx1"/>
                    </a:solidFill>
                    <a:effectLst/>
                    <a:latin typeface="+mn-lt"/>
                    <a:ea typeface="+mn-ea"/>
                    <a:cs typeface="+mn-cs"/>
                  </a:rPr>
                  <a:t>O</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𝑚×log</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 )</a:t>
                </a:r>
                <a:r>
                  <a:rPr lang="zh-CN" altLang="zh-CN" sz="1200" kern="1200" dirty="0">
                    <a:solidFill>
                      <a:schemeClr val="tx1"/>
                    </a:solidFill>
                    <a:effectLst/>
                    <a:latin typeface="+mn-lt"/>
                    <a:ea typeface="+mn-ea"/>
                    <a:cs typeface="+mn-cs"/>
                  </a:rPr>
                  <a:t>，但会增加空间复杂度。</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按参数</a:t>
                </a:r>
                <a14:m>
                  <m:oMath xmlns:m="http://schemas.openxmlformats.org/officeDocument/2006/math">
                    <m:r>
                      <m:rPr>
                        <m:sty m:val="p"/>
                      </m:rPr>
                      <a:rPr lang="en-US" altLang="zh-CN" sz="1200" kern="1200">
                        <a:solidFill>
                          <a:schemeClr val="tx1"/>
                        </a:solidFill>
                        <a:effectLst/>
                        <a:latin typeface="Cambria Math"/>
                        <a:ea typeface="+mn-ea"/>
                        <a:cs typeface="+mn-cs"/>
                      </a:rPr>
                      <m:t>ϵ</m:t>
                    </m:r>
                  </m:oMath>
                </a14:m>
                <a:r>
                  <a:rPr lang="zh-CN" altLang="zh-CN" sz="1200" kern="1200" dirty="0">
                    <a:solidFill>
                      <a:schemeClr val="tx1"/>
                    </a:solidFill>
                    <a:effectLst/>
                    <a:latin typeface="+mn-lt"/>
                    <a:ea typeface="+mn-ea"/>
                    <a:cs typeface="+mn-cs"/>
                  </a:rPr>
                  <a:t>和</a:t>
                </a:r>
                <a14:m>
                  <m:oMath xmlns:m="http://schemas.openxmlformats.org/officeDocument/2006/math">
                    <m:r>
                      <a:rPr lang="en-US" altLang="zh-CN" sz="1200" i="1" kern="1200">
                        <a:solidFill>
                          <a:schemeClr val="tx1"/>
                        </a:solidFill>
                        <a:effectLst/>
                        <a:latin typeface="Cambria Math"/>
                        <a:ea typeface="+mn-ea"/>
                        <a:cs typeface="+mn-cs"/>
                      </a:rPr>
                      <m:t>𝑀𝑖𝑛𝑃𝑡𝑠</m:t>
                    </m:r>
                  </m:oMath>
                </a14:m>
                <a:r>
                  <a:rPr lang="zh-CN" altLang="zh-CN" sz="1200" kern="1200" dirty="0">
                    <a:solidFill>
                      <a:schemeClr val="tx1"/>
                    </a:solidFill>
                    <a:effectLst/>
                    <a:latin typeface="+mn-lt"/>
                    <a:ea typeface="+mn-ea"/>
                    <a:cs typeface="+mn-cs"/>
                  </a:rPr>
                  <a:t>分别取（</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）时的聚类结果</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按参数</a:t>
                </a:r>
                <a:r>
                  <a:rPr lang="en-US" altLang="zh-CN" sz="1200" i="0" kern="1200">
                    <a:solidFill>
                      <a:schemeClr val="tx1"/>
                    </a:solidFill>
                    <a:effectLst/>
                    <a:latin typeface="+mn-lt"/>
                    <a:ea typeface="+mn-ea"/>
                    <a:cs typeface="+mn-cs"/>
                  </a:rPr>
                  <a:t>ϵ</a:t>
                </a:r>
                <a:r>
                  <a:rPr lang="zh-CN" altLang="zh-CN" sz="1200" kern="1200" dirty="0">
                    <a:solidFill>
                      <a:schemeClr val="tx1"/>
                    </a:solidFill>
                    <a:effectLst/>
                    <a:latin typeface="+mn-lt"/>
                    <a:ea typeface="+mn-ea"/>
                    <a:cs typeface="+mn-cs"/>
                  </a:rPr>
                  <a:t>和</a:t>
                </a:r>
                <a:r>
                  <a:rPr lang="en-US" altLang="zh-CN" sz="1200" i="0" kern="1200">
                    <a:solidFill>
                      <a:schemeClr val="tx1"/>
                    </a:solidFill>
                    <a:effectLst/>
                    <a:latin typeface="+mn-lt"/>
                    <a:ea typeface="+mn-ea"/>
                    <a:cs typeface="+mn-cs"/>
                  </a:rPr>
                  <a:t>𝑀𝑖𝑛𝑃𝑡𝑠</a:t>
                </a:r>
                <a:r>
                  <a:rPr lang="zh-CN" altLang="zh-CN" sz="1200" kern="1200" dirty="0">
                    <a:solidFill>
                      <a:schemeClr val="tx1"/>
                    </a:solidFill>
                    <a:effectLst/>
                    <a:latin typeface="+mn-lt"/>
                    <a:ea typeface="+mn-ea"/>
                    <a:cs typeface="+mn-cs"/>
                  </a:rPr>
                  <a:t>分别取（</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）时的聚类结果</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在固定参数</a:t>
                </a:r>
                <a14:m>
                  <m:oMath xmlns:m="http://schemas.openxmlformats.org/officeDocument/2006/math">
                    <m:r>
                      <m:rPr>
                        <m:sty m:val="p"/>
                      </m:rPr>
                      <a:rPr lang="en-US" altLang="zh-CN" sz="1200" kern="1200">
                        <a:solidFill>
                          <a:schemeClr val="tx1"/>
                        </a:solidFill>
                        <a:effectLst/>
                        <a:latin typeface="Cambria Math"/>
                        <a:ea typeface="+mn-ea"/>
                        <a:cs typeface="+mn-cs"/>
                      </a:rPr>
                      <m:t>ϵ</m:t>
                    </m:r>
                  </m:oMath>
                </a14:m>
                <a:r>
                  <a:rPr lang="zh-CN" altLang="zh-CN" sz="1200" kern="1200" dirty="0">
                    <a:solidFill>
                      <a:schemeClr val="tx1"/>
                    </a:solidFill>
                    <a:effectLst/>
                    <a:latin typeface="+mn-lt"/>
                    <a:ea typeface="+mn-ea"/>
                    <a:cs typeface="+mn-cs"/>
                  </a:rPr>
                  <a:t>时，参数</a:t>
                </a:r>
                <a14:m>
                  <m:oMath xmlns:m="http://schemas.openxmlformats.org/officeDocument/2006/math">
                    <m:r>
                      <a:rPr lang="en-US" altLang="zh-CN" sz="1200" i="1" kern="1200">
                        <a:solidFill>
                          <a:schemeClr val="tx1"/>
                        </a:solidFill>
                        <a:effectLst/>
                        <a:latin typeface="Cambria Math"/>
                        <a:ea typeface="+mn-ea"/>
                        <a:cs typeface="+mn-cs"/>
                      </a:rPr>
                      <m:t>𝑀𝑖𝑛𝑃𝑡𝑠</m:t>
                    </m:r>
                  </m:oMath>
                </a14:m>
                <a:r>
                  <a:rPr lang="zh-CN" altLang="zh-CN" sz="1200" kern="1200" dirty="0">
                    <a:solidFill>
                      <a:schemeClr val="tx1"/>
                    </a:solidFill>
                    <a:effectLst/>
                    <a:latin typeface="+mn-lt"/>
                    <a:ea typeface="+mn-ea"/>
                    <a:cs typeface="+mn-cs"/>
                  </a:rPr>
                  <a:t>过大会导致核心点过少，使得一些小簇被放弃，噪声点增多，而参数</a:t>
                </a:r>
                <a14:m>
                  <m:oMath xmlns:m="http://schemas.openxmlformats.org/officeDocument/2006/math">
                    <m:r>
                      <a:rPr lang="en-US" altLang="zh-CN" sz="1200" i="1" kern="1200">
                        <a:solidFill>
                          <a:schemeClr val="tx1"/>
                        </a:solidFill>
                        <a:effectLst/>
                        <a:latin typeface="Cambria Math"/>
                        <a:ea typeface="+mn-ea"/>
                        <a:cs typeface="+mn-cs"/>
                      </a:rPr>
                      <m:t>𝑀𝑖𝑛𝑃𝑡𝑠</m:t>
                    </m:r>
                  </m:oMath>
                </a14:m>
                <a:r>
                  <a:rPr lang="zh-CN" altLang="zh-CN" sz="1200" kern="1200" dirty="0">
                    <a:solidFill>
                      <a:schemeClr val="tx1"/>
                    </a:solidFill>
                    <a:effectLst/>
                    <a:latin typeface="+mn-lt"/>
                    <a:ea typeface="+mn-ea"/>
                    <a:cs typeface="+mn-cs"/>
                  </a:rPr>
                  <a:t>过小会导致某些噪声进入簇中。在固定参数</a:t>
                </a:r>
                <a14:m>
                  <m:oMath xmlns:m="http://schemas.openxmlformats.org/officeDocument/2006/math">
                    <m:r>
                      <a:rPr lang="en-US" altLang="zh-CN" sz="1200" i="1" kern="1200">
                        <a:solidFill>
                          <a:schemeClr val="tx1"/>
                        </a:solidFill>
                        <a:effectLst/>
                        <a:latin typeface="Cambria Math"/>
                        <a:ea typeface="+mn-ea"/>
                        <a:cs typeface="+mn-cs"/>
                      </a:rPr>
                      <m:t>𝑀𝑖𝑛𝑃𝑡𝑠</m:t>
                    </m:r>
                  </m:oMath>
                </a14:m>
                <a:r>
                  <a:rPr lang="zh-CN" altLang="zh-CN" sz="1200" kern="1200" dirty="0">
                    <a:solidFill>
                      <a:schemeClr val="tx1"/>
                    </a:solidFill>
                    <a:effectLst/>
                    <a:latin typeface="+mn-lt"/>
                    <a:ea typeface="+mn-ea"/>
                    <a:cs typeface="+mn-cs"/>
                  </a:rPr>
                  <a:t>时，参数</a:t>
                </a:r>
                <a14:m>
                  <m:oMath xmlns:m="http://schemas.openxmlformats.org/officeDocument/2006/math">
                    <m:r>
                      <m:rPr>
                        <m:sty m:val="p"/>
                      </m:rPr>
                      <a:rPr lang="en-US" altLang="zh-CN" sz="1200" kern="1200">
                        <a:solidFill>
                          <a:schemeClr val="tx1"/>
                        </a:solidFill>
                        <a:effectLst/>
                        <a:latin typeface="Cambria Math"/>
                        <a:ea typeface="+mn-ea"/>
                        <a:cs typeface="+mn-cs"/>
                      </a:rPr>
                      <m:t>ϵ</m:t>
                    </m:r>
                  </m:oMath>
                </a14:m>
                <a:r>
                  <a:rPr lang="zh-CN" altLang="zh-CN" sz="1200" kern="1200" dirty="0">
                    <a:solidFill>
                      <a:schemeClr val="tx1"/>
                    </a:solidFill>
                    <a:effectLst/>
                    <a:latin typeface="+mn-lt"/>
                    <a:ea typeface="+mn-ea"/>
                    <a:cs typeface="+mn-cs"/>
                  </a:rPr>
                  <a:t>过大也会将噪声点纳入簇中，过小会使核心点减少，噪声点增多。</a:t>
                </a:r>
              </a:p>
              <a:p>
                <a:r>
                  <a:rPr lang="zh-CN" altLang="zh-CN" sz="1200" kern="1200" dirty="0">
                    <a:solidFill>
                      <a:schemeClr val="tx1"/>
                    </a:solidFill>
                    <a:effectLst/>
                    <a:latin typeface="+mn-lt"/>
                    <a:ea typeface="+mn-ea"/>
                    <a:cs typeface="+mn-cs"/>
                  </a:rPr>
                  <a:t>在实际应用中，如果能确定聚类的具体评价指标，如簇数、轮廓系数、</a:t>
                </a:r>
                <a:r>
                  <a:rPr lang="en-US" altLang="zh-CN" sz="1200" kern="1200" dirty="0">
                    <a:solidFill>
                      <a:schemeClr val="tx1"/>
                    </a:solidFill>
                    <a:effectLst/>
                    <a:latin typeface="+mn-lt"/>
                    <a:ea typeface="+mn-ea"/>
                    <a:cs typeface="+mn-cs"/>
                  </a:rPr>
                  <a:t>DB</a:t>
                </a:r>
                <a:r>
                  <a:rPr lang="zh-CN" altLang="zh-CN" sz="1200" kern="1200" dirty="0">
                    <a:solidFill>
                      <a:schemeClr val="tx1"/>
                    </a:solidFill>
                    <a:effectLst/>
                    <a:latin typeface="+mn-lt"/>
                    <a:ea typeface="+mn-ea"/>
                    <a:cs typeface="+mn-cs"/>
                  </a:rPr>
                  <a:t>指数和噪声点数限制等，则可以对参数</a:t>
                </a:r>
                <a14:m>
                  <m:oMath xmlns:m="http://schemas.openxmlformats.org/officeDocument/2006/math">
                    <m:r>
                      <m:rPr>
                        <m:sty m:val="p"/>
                      </m:rPr>
                      <a:rPr lang="en-US" altLang="zh-CN" sz="1200" kern="1200">
                        <a:solidFill>
                          <a:schemeClr val="tx1"/>
                        </a:solidFill>
                        <a:effectLst/>
                        <a:latin typeface="Cambria Math"/>
                        <a:ea typeface="+mn-ea"/>
                        <a:cs typeface="+mn-cs"/>
                      </a:rPr>
                      <m:t>ϵ</m:t>
                    </m:r>
                  </m:oMath>
                </a14:m>
                <a:r>
                  <a:rPr lang="zh-CN" altLang="zh-CN" sz="1200" kern="1200" dirty="0">
                    <a:solidFill>
                      <a:schemeClr val="tx1"/>
                    </a:solidFill>
                    <a:effectLst/>
                    <a:latin typeface="+mn-lt"/>
                    <a:ea typeface="+mn-ea"/>
                    <a:cs typeface="+mn-cs"/>
                  </a:rPr>
                  <a:t>和</a:t>
                </a:r>
                <a14:m>
                  <m:oMath xmlns:m="http://schemas.openxmlformats.org/officeDocument/2006/math">
                    <m:r>
                      <a:rPr lang="en-US" altLang="zh-CN" sz="1200" i="1" kern="1200">
                        <a:solidFill>
                          <a:schemeClr val="tx1"/>
                        </a:solidFill>
                        <a:effectLst/>
                        <a:latin typeface="Cambria Math"/>
                        <a:ea typeface="+mn-ea"/>
                        <a:cs typeface="+mn-cs"/>
                      </a:rPr>
                      <m:t>𝑀𝑖𝑛𝑃𝑡𝑠</m:t>
                    </m:r>
                  </m:oMath>
                </a14:m>
                <a:r>
                  <a:rPr lang="zh-CN" altLang="zh-CN" sz="1200" kern="1200" dirty="0">
                    <a:solidFill>
                      <a:schemeClr val="tx1"/>
                    </a:solidFill>
                    <a:effectLst/>
                    <a:latin typeface="+mn-lt"/>
                    <a:ea typeface="+mn-ea"/>
                    <a:cs typeface="+mn-cs"/>
                  </a:rPr>
                  <a:t>的合理取值依次运行</a:t>
                </a:r>
                <a:r>
                  <a:rPr lang="en-US" altLang="zh-CN" sz="1200" kern="1200" dirty="0">
                    <a:solidFill>
                      <a:schemeClr val="tx1"/>
                    </a:solidFill>
                    <a:effectLst/>
                    <a:latin typeface="+mn-lt"/>
                    <a:ea typeface="+mn-ea"/>
                    <a:cs typeface="+mn-cs"/>
                  </a:rPr>
                  <a:t>DBSCAN</a:t>
                </a:r>
                <a:r>
                  <a:rPr lang="zh-CN" altLang="zh-CN" sz="1200" kern="1200" dirty="0">
                    <a:solidFill>
                      <a:schemeClr val="tx1"/>
                    </a:solidFill>
                    <a:effectLst/>
                    <a:latin typeface="+mn-lt"/>
                    <a:ea typeface="+mn-ea"/>
                    <a:cs typeface="+mn-cs"/>
                  </a:rPr>
                  <a:t>算法，取最好的评价结果。如果数据量特别大，则可以将参数空间划分为若干网格，每个网格取一个代表值进行聚类。</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在固定参数</a:t>
                </a:r>
                <a:r>
                  <a:rPr lang="en-US" altLang="zh-CN" sz="1200" i="0" kern="1200">
                    <a:solidFill>
                      <a:schemeClr val="tx1"/>
                    </a:solidFill>
                    <a:effectLst/>
                    <a:latin typeface="+mn-lt"/>
                    <a:ea typeface="+mn-ea"/>
                    <a:cs typeface="+mn-cs"/>
                  </a:rPr>
                  <a:t>ϵ</a:t>
                </a:r>
                <a:r>
                  <a:rPr lang="zh-CN" altLang="zh-CN" sz="1200" kern="1200" dirty="0">
                    <a:solidFill>
                      <a:schemeClr val="tx1"/>
                    </a:solidFill>
                    <a:effectLst/>
                    <a:latin typeface="+mn-lt"/>
                    <a:ea typeface="+mn-ea"/>
                    <a:cs typeface="+mn-cs"/>
                  </a:rPr>
                  <a:t>时，参数</a:t>
                </a:r>
                <a:r>
                  <a:rPr lang="en-US" altLang="zh-CN" sz="1200" i="0" kern="1200">
                    <a:solidFill>
                      <a:schemeClr val="tx1"/>
                    </a:solidFill>
                    <a:effectLst/>
                    <a:latin typeface="+mn-lt"/>
                    <a:ea typeface="+mn-ea"/>
                    <a:cs typeface="+mn-cs"/>
                  </a:rPr>
                  <a:t>𝑀𝑖𝑛𝑃𝑡𝑠</a:t>
                </a:r>
                <a:r>
                  <a:rPr lang="zh-CN" altLang="zh-CN" sz="1200" kern="1200" dirty="0">
                    <a:solidFill>
                      <a:schemeClr val="tx1"/>
                    </a:solidFill>
                    <a:effectLst/>
                    <a:latin typeface="+mn-lt"/>
                    <a:ea typeface="+mn-ea"/>
                    <a:cs typeface="+mn-cs"/>
                  </a:rPr>
                  <a:t>过大会导致核心点过少，使得一些小簇被放弃，噪声点增多，而参数</a:t>
                </a:r>
                <a:r>
                  <a:rPr lang="en-US" altLang="zh-CN" sz="1200" i="0" kern="1200">
                    <a:solidFill>
                      <a:schemeClr val="tx1"/>
                    </a:solidFill>
                    <a:effectLst/>
                    <a:latin typeface="+mn-lt"/>
                    <a:ea typeface="+mn-ea"/>
                    <a:cs typeface="+mn-cs"/>
                  </a:rPr>
                  <a:t>𝑀𝑖𝑛𝑃𝑡𝑠</a:t>
                </a:r>
                <a:r>
                  <a:rPr lang="zh-CN" altLang="zh-CN" sz="1200" kern="1200" dirty="0">
                    <a:solidFill>
                      <a:schemeClr val="tx1"/>
                    </a:solidFill>
                    <a:effectLst/>
                    <a:latin typeface="+mn-lt"/>
                    <a:ea typeface="+mn-ea"/>
                    <a:cs typeface="+mn-cs"/>
                  </a:rPr>
                  <a:t>过小会导致某些噪声进入簇中。在固定参数</a:t>
                </a:r>
                <a:r>
                  <a:rPr lang="en-US" altLang="zh-CN" sz="1200" i="0" kern="1200">
                    <a:solidFill>
                      <a:schemeClr val="tx1"/>
                    </a:solidFill>
                    <a:effectLst/>
                    <a:latin typeface="+mn-lt"/>
                    <a:ea typeface="+mn-ea"/>
                    <a:cs typeface="+mn-cs"/>
                  </a:rPr>
                  <a:t>𝑀𝑖𝑛𝑃𝑡𝑠</a:t>
                </a:r>
                <a:r>
                  <a:rPr lang="zh-CN" altLang="zh-CN" sz="1200" kern="1200" dirty="0">
                    <a:solidFill>
                      <a:schemeClr val="tx1"/>
                    </a:solidFill>
                    <a:effectLst/>
                    <a:latin typeface="+mn-lt"/>
                    <a:ea typeface="+mn-ea"/>
                    <a:cs typeface="+mn-cs"/>
                  </a:rPr>
                  <a:t>时，参数</a:t>
                </a:r>
                <a:r>
                  <a:rPr lang="en-US" altLang="zh-CN" sz="1200" i="0" kern="1200">
                    <a:solidFill>
                      <a:schemeClr val="tx1"/>
                    </a:solidFill>
                    <a:effectLst/>
                    <a:latin typeface="+mn-lt"/>
                    <a:ea typeface="+mn-ea"/>
                    <a:cs typeface="+mn-cs"/>
                  </a:rPr>
                  <a:t>ϵ</a:t>
                </a:r>
                <a:r>
                  <a:rPr lang="zh-CN" altLang="zh-CN" sz="1200" kern="1200" dirty="0">
                    <a:solidFill>
                      <a:schemeClr val="tx1"/>
                    </a:solidFill>
                    <a:effectLst/>
                    <a:latin typeface="+mn-lt"/>
                    <a:ea typeface="+mn-ea"/>
                    <a:cs typeface="+mn-cs"/>
                  </a:rPr>
                  <a:t>过大也会将噪声点纳入簇中，过小会使核心点减少，噪声点增多。</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在实际应用中，如果能确定聚类的具体评价指标，如簇数、轮廓系数、</a:t>
                </a:r>
                <a:r>
                  <a:rPr lang="en-US" altLang="zh-CN" sz="1200" kern="1200" dirty="0">
                    <a:solidFill>
                      <a:schemeClr val="tx1"/>
                    </a:solidFill>
                    <a:effectLst/>
                    <a:latin typeface="+mn-lt"/>
                    <a:ea typeface="+mn-ea"/>
                    <a:cs typeface="+mn-cs"/>
                  </a:rPr>
                  <a:t>DB</a:t>
                </a:r>
                <a:r>
                  <a:rPr lang="zh-CN" altLang="zh-CN" sz="1200" kern="1200" dirty="0">
                    <a:solidFill>
                      <a:schemeClr val="tx1"/>
                    </a:solidFill>
                    <a:effectLst/>
                    <a:latin typeface="+mn-lt"/>
                    <a:ea typeface="+mn-ea"/>
                    <a:cs typeface="+mn-cs"/>
                  </a:rPr>
                  <a:t>指数和噪声点数限制等，则可以对参数</a:t>
                </a:r>
                <a:r>
                  <a:rPr lang="en-US" altLang="zh-CN" sz="1200" i="0" kern="1200">
                    <a:solidFill>
                      <a:schemeClr val="tx1"/>
                    </a:solidFill>
                    <a:effectLst/>
                    <a:latin typeface="+mn-lt"/>
                    <a:ea typeface="+mn-ea"/>
                    <a:cs typeface="+mn-cs"/>
                  </a:rPr>
                  <a:t>ϵ</a:t>
                </a:r>
                <a:r>
                  <a:rPr lang="zh-CN" altLang="zh-CN" sz="1200" kern="1200" dirty="0">
                    <a:solidFill>
                      <a:schemeClr val="tx1"/>
                    </a:solidFill>
                    <a:effectLst/>
                    <a:latin typeface="+mn-lt"/>
                    <a:ea typeface="+mn-ea"/>
                    <a:cs typeface="+mn-cs"/>
                  </a:rPr>
                  <a:t>和</a:t>
                </a:r>
                <a:r>
                  <a:rPr lang="en-US" altLang="zh-CN" sz="1200" i="0" kern="1200">
                    <a:solidFill>
                      <a:schemeClr val="tx1"/>
                    </a:solidFill>
                    <a:effectLst/>
                    <a:latin typeface="+mn-lt"/>
                    <a:ea typeface="+mn-ea"/>
                    <a:cs typeface="+mn-cs"/>
                  </a:rPr>
                  <a:t>𝑀𝑖𝑛𝑃𝑡𝑠</a:t>
                </a:r>
                <a:r>
                  <a:rPr lang="zh-CN" altLang="zh-CN" sz="1200" kern="1200" dirty="0">
                    <a:solidFill>
                      <a:schemeClr val="tx1"/>
                    </a:solidFill>
                    <a:effectLst/>
                    <a:latin typeface="+mn-lt"/>
                    <a:ea typeface="+mn-ea"/>
                    <a:cs typeface="+mn-cs"/>
                  </a:rPr>
                  <a:t>的合理取值依次运行</a:t>
                </a:r>
                <a:r>
                  <a:rPr lang="en-US" altLang="zh-CN" sz="1200" kern="1200" dirty="0">
                    <a:solidFill>
                      <a:schemeClr val="tx1"/>
                    </a:solidFill>
                    <a:effectLst/>
                    <a:latin typeface="+mn-lt"/>
                    <a:ea typeface="+mn-ea"/>
                    <a:cs typeface="+mn-cs"/>
                  </a:rPr>
                  <a:t>DBSCAN</a:t>
                </a:r>
                <a:r>
                  <a:rPr lang="zh-CN" altLang="zh-CN" sz="1200" kern="1200" dirty="0">
                    <a:solidFill>
                      <a:schemeClr val="tx1"/>
                    </a:solidFill>
                    <a:effectLst/>
                    <a:latin typeface="+mn-lt"/>
                    <a:ea typeface="+mn-ea"/>
                    <a:cs typeface="+mn-cs"/>
                  </a:rPr>
                  <a:t>算法，取最好的评价结果。如果数据量特别大，则可以将参数空间划分为若干网格，每个网格取一个代表值进行聚类。</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DBSCAN</a:t>
                </a:r>
                <a:r>
                  <a:rPr lang="zh-CN" altLang="zh-CN" sz="1200" kern="1200" dirty="0">
                    <a:solidFill>
                      <a:schemeClr val="tx1"/>
                    </a:solidFill>
                    <a:effectLst/>
                    <a:latin typeface="+mn-lt"/>
                    <a:ea typeface="+mn-ea"/>
                    <a:cs typeface="+mn-cs"/>
                  </a:rPr>
                  <a:t>原论文</a:t>
                </a:r>
                <a:r>
                  <a:rPr lang="en-US" altLang="zh-CN" sz="1200" kern="1200" baseline="300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给出了一个依据</a:t>
                </a:r>
                <a14:m>
                  <m:oMath xmlns:m="http://schemas.openxmlformats.org/officeDocument/2006/math">
                    <m:r>
                      <a:rPr lang="en-US" altLang="zh-CN" sz="1200" i="1" kern="1200">
                        <a:solidFill>
                          <a:schemeClr val="tx1"/>
                        </a:solidFill>
                        <a:effectLst/>
                        <a:latin typeface="Cambria Math"/>
                        <a:ea typeface="+mn-ea"/>
                        <a:cs typeface="+mn-cs"/>
                      </a:rPr>
                      <m:t>𝑀𝑖𝑛𝑃𝑡𝑠</m:t>
                    </m:r>
                  </m:oMath>
                </a14:m>
                <a:r>
                  <a:rPr lang="zh-CN" altLang="zh-CN" sz="1200" kern="1200" dirty="0">
                    <a:solidFill>
                      <a:schemeClr val="tx1"/>
                    </a:solidFill>
                    <a:effectLst/>
                    <a:latin typeface="+mn-lt"/>
                    <a:ea typeface="+mn-ea"/>
                    <a:cs typeface="+mn-cs"/>
                  </a:rPr>
                  <a:t>值确定</a:t>
                </a:r>
                <a14:m>
                  <m:oMath xmlns:m="http://schemas.openxmlformats.org/officeDocument/2006/math">
                    <m:r>
                      <m:rPr>
                        <m:sty m:val="p"/>
                      </m:rPr>
                      <a:rPr lang="en-US" altLang="zh-CN" sz="1200" kern="1200">
                        <a:solidFill>
                          <a:schemeClr val="tx1"/>
                        </a:solidFill>
                        <a:effectLst/>
                        <a:latin typeface="Cambria Math"/>
                        <a:ea typeface="+mn-ea"/>
                        <a:cs typeface="+mn-cs"/>
                      </a:rPr>
                      <m:t>ϵ</m:t>
                    </m:r>
                  </m:oMath>
                </a14:m>
                <a:r>
                  <a:rPr lang="zh-CN" altLang="zh-CN" sz="1200" kern="1200" dirty="0">
                    <a:solidFill>
                      <a:schemeClr val="tx1"/>
                    </a:solidFill>
                    <a:effectLst/>
                    <a:latin typeface="+mn-lt"/>
                    <a:ea typeface="+mn-ea"/>
                    <a:cs typeface="+mn-cs"/>
                  </a:rPr>
                  <a:t>的参考方法，其目的是使得</a:t>
                </a:r>
                <a:r>
                  <a:rPr lang="en-US" altLang="zh-CN" sz="1200" kern="1200" dirty="0">
                    <a:solidFill>
                      <a:schemeClr val="tx1"/>
                    </a:solidFill>
                    <a:effectLst/>
                    <a:latin typeface="+mn-lt"/>
                    <a:ea typeface="+mn-ea"/>
                    <a:cs typeface="+mn-cs"/>
                  </a:rPr>
                  <a:t>DBSCAN</a:t>
                </a:r>
                <a:r>
                  <a:rPr lang="zh-CN" altLang="zh-CN" sz="1200" kern="1200" dirty="0">
                    <a:solidFill>
                      <a:schemeClr val="tx1"/>
                    </a:solidFill>
                    <a:effectLst/>
                    <a:latin typeface="+mn-lt"/>
                    <a:ea typeface="+mn-ea"/>
                    <a:cs typeface="+mn-cs"/>
                  </a:rPr>
                  <a:t>算法能够聚类到“最小”的簇。</a:t>
                </a:r>
              </a:p>
              <a:p>
                <a:r>
                  <a:rPr lang="zh-CN" altLang="zh-CN" sz="1200" kern="1200" dirty="0">
                    <a:solidFill>
                      <a:schemeClr val="tx1"/>
                    </a:solidFill>
                    <a:effectLst/>
                    <a:latin typeface="+mn-lt"/>
                    <a:ea typeface="+mn-ea"/>
                    <a:cs typeface="+mn-cs"/>
                  </a:rPr>
                  <a:t>对于</a:t>
                </a:r>
                <a14:m>
                  <m:oMath xmlns:m="http://schemas.openxmlformats.org/officeDocument/2006/math">
                    <m:r>
                      <a:rPr lang="en-US" altLang="zh-CN" sz="1200" i="1" kern="1200">
                        <a:solidFill>
                          <a:schemeClr val="tx1"/>
                        </a:solidFill>
                        <a:effectLst/>
                        <a:latin typeface="Cambria Math"/>
                        <a:ea typeface="+mn-ea"/>
                        <a:cs typeface="+mn-cs"/>
                      </a:rPr>
                      <m:t>𝑀𝑖𝑛𝑃𝑡𝑠</m:t>
                    </m:r>
                  </m:oMath>
                </a14:m>
                <a:r>
                  <a:rPr lang="zh-CN" altLang="zh-CN" sz="1200" kern="1200" dirty="0">
                    <a:solidFill>
                      <a:schemeClr val="tx1"/>
                    </a:solidFill>
                    <a:effectLst/>
                    <a:latin typeface="+mn-lt"/>
                    <a:ea typeface="+mn-ea"/>
                    <a:cs typeface="+mn-cs"/>
                  </a:rPr>
                  <a:t>值，也就是</a:t>
                </a:r>
                <a14:m>
                  <m:oMath xmlns:m="http://schemas.openxmlformats.org/officeDocument/2006/math">
                    <m:r>
                      <a:rPr lang="en-US" altLang="zh-CN" sz="1200" i="1" kern="1200">
                        <a:solidFill>
                          <a:schemeClr val="tx1"/>
                        </a:solidFill>
                        <a:effectLst/>
                        <a:latin typeface="Cambria Math"/>
                        <a:ea typeface="+mn-ea"/>
                        <a:cs typeface="+mn-cs"/>
                      </a:rPr>
                      <m:t>𝑘</m:t>
                    </m:r>
                  </m:oMath>
                </a14:m>
                <a:r>
                  <a:rPr lang="zh-CN" altLang="zh-CN" sz="1200" kern="1200" dirty="0">
                    <a:solidFill>
                      <a:schemeClr val="tx1"/>
                    </a:solidFill>
                    <a:effectLst/>
                    <a:latin typeface="+mn-lt"/>
                    <a:ea typeface="+mn-ea"/>
                    <a:cs typeface="+mn-cs"/>
                  </a:rPr>
                  <a:t>值，经验建议将调整初值设为样本的特征数加</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DBSCAN</a:t>
                </a:r>
                <a:r>
                  <a:rPr lang="zh-CN" altLang="zh-CN" sz="1200" kern="1200" dirty="0">
                    <a:solidFill>
                      <a:schemeClr val="tx1"/>
                    </a:solidFill>
                    <a:effectLst/>
                    <a:latin typeface="+mn-lt"/>
                    <a:ea typeface="+mn-ea"/>
                    <a:cs typeface="+mn-cs"/>
                  </a:rPr>
                  <a:t>原论文</a:t>
                </a:r>
                <a:r>
                  <a:rPr lang="en-US" altLang="zh-CN" sz="1200" kern="1200" baseline="300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给出了一个依据</a:t>
                </a:r>
                <a:r>
                  <a:rPr lang="en-US" altLang="zh-CN" sz="1200" i="0" kern="1200">
                    <a:solidFill>
                      <a:schemeClr val="tx1"/>
                    </a:solidFill>
                    <a:effectLst/>
                    <a:latin typeface="+mn-lt"/>
                    <a:ea typeface="+mn-ea"/>
                    <a:cs typeface="+mn-cs"/>
                  </a:rPr>
                  <a:t>𝑀𝑖𝑛𝑃𝑡𝑠</a:t>
                </a:r>
                <a:r>
                  <a:rPr lang="zh-CN" altLang="zh-CN" sz="1200" kern="1200" dirty="0">
                    <a:solidFill>
                      <a:schemeClr val="tx1"/>
                    </a:solidFill>
                    <a:effectLst/>
                    <a:latin typeface="+mn-lt"/>
                    <a:ea typeface="+mn-ea"/>
                    <a:cs typeface="+mn-cs"/>
                  </a:rPr>
                  <a:t>值确定</a:t>
                </a:r>
                <a:r>
                  <a:rPr lang="en-US" altLang="zh-CN" sz="1200" i="0" kern="1200">
                    <a:solidFill>
                      <a:schemeClr val="tx1"/>
                    </a:solidFill>
                    <a:effectLst/>
                    <a:latin typeface="+mn-lt"/>
                    <a:ea typeface="+mn-ea"/>
                    <a:cs typeface="+mn-cs"/>
                  </a:rPr>
                  <a:t>ϵ</a:t>
                </a:r>
                <a:r>
                  <a:rPr lang="zh-CN" altLang="zh-CN" sz="1200" kern="1200" dirty="0">
                    <a:solidFill>
                      <a:schemeClr val="tx1"/>
                    </a:solidFill>
                    <a:effectLst/>
                    <a:latin typeface="+mn-lt"/>
                    <a:ea typeface="+mn-ea"/>
                    <a:cs typeface="+mn-cs"/>
                  </a:rPr>
                  <a:t>的参考方法，其目的是使得</a:t>
                </a:r>
                <a:r>
                  <a:rPr lang="en-US" altLang="zh-CN" sz="1200" kern="1200" dirty="0">
                    <a:solidFill>
                      <a:schemeClr val="tx1"/>
                    </a:solidFill>
                    <a:effectLst/>
                    <a:latin typeface="+mn-lt"/>
                    <a:ea typeface="+mn-ea"/>
                    <a:cs typeface="+mn-cs"/>
                  </a:rPr>
                  <a:t>DBSCAN</a:t>
                </a:r>
                <a:r>
                  <a:rPr lang="zh-CN" altLang="zh-CN" sz="1200" kern="1200" dirty="0">
                    <a:solidFill>
                      <a:schemeClr val="tx1"/>
                    </a:solidFill>
                    <a:effectLst/>
                    <a:latin typeface="+mn-lt"/>
                    <a:ea typeface="+mn-ea"/>
                    <a:cs typeface="+mn-cs"/>
                  </a:rPr>
                  <a:t>算法能够聚类到“最小”的簇。</a:t>
                </a:r>
                <a:endParaRPr lang="zh-CN" altLang="zh-CN" sz="1200" kern="1200" dirty="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对于</a:t>
                </a:r>
                <a:r>
                  <a:rPr lang="en-US" altLang="zh-CN" sz="1200" i="0" kern="1200">
                    <a:solidFill>
                      <a:schemeClr val="tx1"/>
                    </a:solidFill>
                    <a:effectLst/>
                    <a:latin typeface="+mn-lt"/>
                    <a:ea typeface="+mn-ea"/>
                    <a:cs typeface="+mn-cs"/>
                  </a:rPr>
                  <a:t>𝑀𝑖𝑛𝑃𝑡𝑠</a:t>
                </a:r>
                <a:r>
                  <a:rPr lang="zh-CN" altLang="zh-CN" sz="1200" kern="1200" dirty="0">
                    <a:solidFill>
                      <a:schemeClr val="tx1"/>
                    </a:solidFill>
                    <a:effectLst/>
                    <a:latin typeface="+mn-lt"/>
                    <a:ea typeface="+mn-ea"/>
                    <a:cs typeface="+mn-cs"/>
                  </a:rPr>
                  <a:t>值，也就是</a:t>
                </a:r>
                <a:r>
                  <a:rPr lang="en-US" altLang="zh-CN" sz="1200" i="0" kern="1200">
                    <a:solidFill>
                      <a:schemeClr val="tx1"/>
                    </a:solidFill>
                    <a:effectLst/>
                    <a:latin typeface="+mn-lt"/>
                    <a:ea typeface="+mn-ea"/>
                    <a:cs typeface="+mn-cs"/>
                  </a:rPr>
                  <a:t>𝑘</a:t>
                </a:r>
                <a:r>
                  <a:rPr lang="zh-CN" altLang="zh-CN" sz="1200" kern="1200" dirty="0">
                    <a:solidFill>
                      <a:schemeClr val="tx1"/>
                    </a:solidFill>
                    <a:effectLst/>
                    <a:latin typeface="+mn-lt"/>
                    <a:ea typeface="+mn-ea"/>
                    <a:cs typeface="+mn-cs"/>
                  </a:rPr>
                  <a:t>值，经验建议将调整初值设为样本的特征数加</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标红的含义：所有点都是核心点，因此找到的第一个点就是核心点，然后所有的点都是它的直接密度可达点（在第</a:t>
            </a:r>
            <a:r>
              <a:rPr lang="en-US" altLang="zh-CN" dirty="0"/>
              <a:t>3</a:t>
            </a:r>
            <a:r>
              <a:rPr lang="zh-CN" altLang="en-US" dirty="0"/>
              <a:t>步就已经将所有点放入有序队列）。每个簇的第</a:t>
            </a:r>
            <a:r>
              <a:rPr lang="en-US" altLang="zh-CN" dirty="0"/>
              <a:t>1</a:t>
            </a:r>
            <a:r>
              <a:rPr lang="zh-CN" altLang="en-US" dirty="0"/>
              <a:t>个点的可达距离是很大的，也就是说凹陷的起始点也是本簇内点。</a:t>
            </a:r>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行配置了初始参数，读者可以设置其他值来看看聚类的效果。第</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行输出的是按先后次序排列的结果队列。第</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行输出的是结果队列中各点的可达距离。第</a:t>
            </a:r>
            <a:r>
              <a:rPr lang="en-US" altLang="zh-CN" sz="1200" kern="1200" dirty="0">
                <a:solidFill>
                  <a:schemeClr val="tx1"/>
                </a:solidFill>
                <a:effectLst/>
                <a:latin typeface="+mn-lt"/>
                <a:ea typeface="+mn-ea"/>
                <a:cs typeface="+mn-cs"/>
              </a:rPr>
              <a:t>18</a:t>
            </a:r>
            <a:r>
              <a:rPr lang="zh-CN" altLang="zh-CN" sz="1200" kern="1200" dirty="0">
                <a:solidFill>
                  <a:schemeClr val="tx1"/>
                </a:solidFill>
                <a:effectLst/>
                <a:latin typeface="+mn-lt"/>
                <a:ea typeface="+mn-ea"/>
                <a:cs typeface="+mn-cs"/>
              </a:rPr>
              <a:t>行输出的是按可达距离进行分簇的结果，可见分为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两个簇，</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表示噪声点。第</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行输出的是按原始顺序排列的各点的簇号。最后是用图显示的最终分簇结果。</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AGNES</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AGglomerative</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NESting</a:t>
            </a:r>
            <a:r>
              <a:rPr lang="zh-CN" altLang="zh-CN" sz="1200" kern="1200" dirty="0">
                <a:solidFill>
                  <a:schemeClr val="tx1"/>
                </a:solidFill>
                <a:effectLst/>
                <a:latin typeface="+mn-lt"/>
                <a:ea typeface="+mn-ea"/>
                <a:cs typeface="+mn-cs"/>
              </a:rPr>
              <a:t>）算法属于层次聚类算法，它先将每个样本点看成一个簇，然后根据簇与簇之间的距离度量将最近的两个簇合并，一直重复合并到预设的聚类簇数为止。</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均值聚类算法以计算簇中心并重新分簇为一个周期进行迭代，直到簇稳定为止。</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41E0E0E2-7263-44C4-AAA9-733DBA7BD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userDrawn="1"/>
        </p:nvCxnSpPr>
        <p:spPr>
          <a:xfrm>
            <a:off x="111095" y="693329"/>
            <a:ext cx="8930355" cy="0"/>
          </a:xfrm>
          <a:prstGeom prst="line">
            <a:avLst/>
          </a:prstGeom>
          <a:ln w="25400">
            <a:solidFill>
              <a:srgbClr val="F5A60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9"/>
            <a:ext cx="8229600" cy="1143000"/>
          </a:xfrm>
          <a:prstGeom prst="rect">
            <a:avLst/>
          </a:prstGeom>
        </p:spPr>
        <p:txBody>
          <a:bodyPr lIns="121963" tIns="60981" rIns="121963" bIns="60981"/>
          <a:lstStyle/>
          <a:p>
            <a:r>
              <a:rPr lang="zh-CN" altLang="en-US"/>
              <a:t>单击此处编辑母版标题样式</a:t>
            </a:r>
          </a:p>
        </p:txBody>
      </p:sp>
      <p:sp>
        <p:nvSpPr>
          <p:cNvPr id="3" name="日期占位符 2"/>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4" name="页脚占位符 3"/>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3" name="页脚占位符 2"/>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1"/>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3575050" y="273051"/>
            <a:ext cx="5111750" cy="5853114"/>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lIns="121963" tIns="60981" rIns="121963" bIns="60981"/>
          <a:lstStyle>
            <a:lvl1pPr marL="0" indent="0">
              <a:buNone/>
              <a:defRPr sz="4300"/>
            </a:lvl1pPr>
            <a:lvl2pPr marL="609600" indent="0">
              <a:buNone/>
              <a:defRPr sz="3700"/>
            </a:lvl2pPr>
            <a:lvl3pPr marL="1219200" indent="0">
              <a:buNone/>
              <a:defRPr sz="3200"/>
            </a:lvl3pPr>
            <a:lvl4pPr marL="1828800"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endParaRPr lang="zh-CN" altLang="en-US"/>
          </a:p>
        </p:txBody>
      </p:sp>
      <p:sp>
        <p:nvSpPr>
          <p:cNvPr id="4" name="文本占位符 3"/>
          <p:cNvSpPr>
            <a:spLocks noGrp="1"/>
          </p:cNvSpPr>
          <p:nvPr>
            <p:ph type="body" sz="half" idx="2"/>
          </p:nvPr>
        </p:nvSpPr>
        <p:spPr>
          <a:xfrm>
            <a:off x="1792288" y="5367339"/>
            <a:ext cx="5486400" cy="8048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9"/>
            <a:ext cx="8229600" cy="1143000"/>
          </a:xfrm>
          <a:prstGeom prst="rect">
            <a:avLst/>
          </a:prstGeom>
        </p:spPr>
        <p:txBody>
          <a:bodyPr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457201" y="1600203"/>
            <a:ext cx="8229600" cy="4525963"/>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06376"/>
            <a:ext cx="2057400" cy="4387851"/>
          </a:xfrm>
          <a:prstGeom prst="rect">
            <a:avLst/>
          </a:prstGeom>
        </p:spPr>
        <p:txBody>
          <a:bodyPr vert="eaVert"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457200" y="206376"/>
            <a:ext cx="6019800" cy="4387851"/>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1"/>
            <a:ext cx="2133600" cy="365125"/>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3124201" y="6356351"/>
            <a:ext cx="28956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6553200" y="6356351"/>
            <a:ext cx="2133600" cy="365125"/>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79" y="3177"/>
            <a:ext cx="9228378" cy="685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68580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3" rIns="91388" bIns="45693" anchor="ctr"/>
          <a:lstStyle/>
          <a:p>
            <a:pPr algn="ctr" eaLnBrk="0" hangingPunct="0">
              <a:defRPr/>
            </a:pPr>
            <a:endParaRPr lang="zh-CN" altLang="en-US" sz="18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365126"/>
            <a:ext cx="7886700" cy="1325563"/>
          </a:xfrm>
          <a:prstGeom prst="rect">
            <a:avLst/>
          </a:prstGeom>
        </p:spPr>
        <p:txBody>
          <a:bodyPr lIns="91472" tIns="45736" rIns="91472" bIns="45736"/>
          <a:lstStyle/>
          <a:p>
            <a:r>
              <a:rPr lang="zh-CN" altLang="en-US"/>
              <a:t>单击此处编辑母版标题样式</a:t>
            </a:r>
          </a:p>
        </p:txBody>
      </p:sp>
      <p:sp>
        <p:nvSpPr>
          <p:cNvPr id="3" name="内容占位符 2"/>
          <p:cNvSpPr>
            <a:spLocks noGrp="1"/>
          </p:cNvSpPr>
          <p:nvPr>
            <p:ph idx="1"/>
          </p:nvPr>
        </p:nvSpPr>
        <p:spPr>
          <a:xfrm>
            <a:off x="628651" y="1825625"/>
            <a:ext cx="7886700" cy="4351338"/>
          </a:xfrm>
          <a:prstGeom prst="rect">
            <a:avLst/>
          </a:prstGeom>
        </p:spPr>
        <p:txBody>
          <a:bodyPr lIns="91472" tIns="45736" rIns="91472" bIns="45736"/>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6356351"/>
            <a:ext cx="2057400" cy="365125"/>
          </a:xfrm>
          <a:prstGeom prst="rect">
            <a:avLst/>
          </a:prstGeom>
        </p:spPr>
        <p:txBody>
          <a:bodyPr lIns="91472" tIns="45736" rIns="91472" bIns="45736"/>
          <a:lstStyle/>
          <a:p>
            <a:endParaRPr lang="zh-CN" altLang="en-US"/>
          </a:p>
        </p:txBody>
      </p:sp>
      <p:sp>
        <p:nvSpPr>
          <p:cNvPr id="5" name="页脚占位符 4"/>
          <p:cNvSpPr>
            <a:spLocks noGrp="1"/>
          </p:cNvSpPr>
          <p:nvPr>
            <p:ph type="ftr" sz="quarter" idx="11"/>
          </p:nvPr>
        </p:nvSpPr>
        <p:spPr>
          <a:xfrm>
            <a:off x="3028951" y="6356351"/>
            <a:ext cx="3086100" cy="365125"/>
          </a:xfrm>
          <a:prstGeom prst="rect">
            <a:avLst/>
          </a:prstGeom>
        </p:spPr>
        <p:txBody>
          <a:bodyPr lIns="91472" tIns="45736" rIns="91472" bIns="45736"/>
          <a:lstStyle/>
          <a:p>
            <a:endParaRPr lang="zh-CN" altLang="en-US"/>
          </a:p>
        </p:txBody>
      </p:sp>
      <p:sp>
        <p:nvSpPr>
          <p:cNvPr id="6" name="灯片编号占位符 5"/>
          <p:cNvSpPr>
            <a:spLocks noGrp="1"/>
          </p:cNvSpPr>
          <p:nvPr>
            <p:ph type="sldNum" sz="quarter" idx="12"/>
          </p:nvPr>
        </p:nvSpPr>
        <p:spPr>
          <a:xfrm>
            <a:off x="6457951" y="6356351"/>
            <a:ext cx="2057400" cy="365125"/>
          </a:xfrm>
          <a:prstGeom prst="rect">
            <a:avLst/>
          </a:prstGeom>
        </p:spPr>
        <p:txBody>
          <a:bodyPr lIns="91472" tIns="45736" rIns="91472" bIns="45736"/>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E4770-152B-407E-B6FE-91B33E4E01C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ctr" defTabSz="1218565"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6.png"/><Relationship Id="rId7"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251200" y="1122680"/>
            <a:ext cx="5826760" cy="1474470"/>
          </a:xfrm>
          <a:prstGeom prst="rect">
            <a:avLst/>
          </a:prstGeom>
          <a:noFill/>
        </p:spPr>
        <p:txBody>
          <a:bodyPr wrap="square" lIns="121854" tIns="60926" rIns="121854" bIns="60926" rtlCol="0">
            <a:spAutoFit/>
          </a:bodyPr>
          <a:lstStyle/>
          <a:p>
            <a:pPr algn="ctr" defTabSz="1218565"/>
            <a:r>
              <a:rPr lang="zh-CN" altLang="en-US" sz="8800" b="1" dirty="0">
                <a:solidFill>
                  <a:srgbClr val="0070C0"/>
                </a:solidFill>
                <a:latin typeface="微软雅黑" panose="020B0503020204020204" pitchFamily="34" charset="-122"/>
                <a:ea typeface="微软雅黑" panose="020B0503020204020204" pitchFamily="34" charset="-122"/>
              </a:rPr>
              <a:t>机器学习</a:t>
            </a:r>
          </a:p>
        </p:txBody>
      </p:sp>
      <p:sp>
        <p:nvSpPr>
          <p:cNvPr id="24" name="TextBox 23"/>
          <p:cNvSpPr txBox="1"/>
          <p:nvPr/>
        </p:nvSpPr>
        <p:spPr>
          <a:xfrm>
            <a:off x="3251835" y="3139440"/>
            <a:ext cx="5824220" cy="951230"/>
          </a:xfrm>
          <a:prstGeom prst="rect">
            <a:avLst/>
          </a:prstGeom>
          <a:noFill/>
        </p:spPr>
        <p:txBody>
          <a:bodyPr wrap="square" lIns="121854" tIns="60926" rIns="121854" bIns="60926" rtlCol="0">
            <a:spAutoFit/>
          </a:bodyPr>
          <a:lstStyle/>
          <a:p>
            <a:pPr algn="ctr" defTabSz="1218565"/>
            <a:r>
              <a:rPr lang="zh-CN" altLang="en-US" sz="5395" b="1" dirty="0">
                <a:solidFill>
                  <a:srgbClr val="0070C0"/>
                </a:solidFill>
                <a:latin typeface="微软雅黑" panose="020B0503020204020204" pitchFamily="34" charset="-122"/>
                <a:ea typeface="微软雅黑" panose="020B0503020204020204" pitchFamily="34" charset="-122"/>
              </a:rPr>
              <a:t>第二章 聚类</a:t>
            </a:r>
          </a:p>
        </p:txBody>
      </p:sp>
      <p:cxnSp>
        <p:nvCxnSpPr>
          <p:cNvPr id="3" name="直接连接符 2"/>
          <p:cNvCxnSpPr/>
          <p:nvPr/>
        </p:nvCxnSpPr>
        <p:spPr>
          <a:xfrm>
            <a:off x="473890" y="4793695"/>
            <a:ext cx="8259053" cy="0"/>
          </a:xfrm>
          <a:prstGeom prst="line">
            <a:avLst/>
          </a:prstGeom>
          <a:ln w="38100">
            <a:solidFill>
              <a:srgbClr val="F5A609"/>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rcRect l="20747" t="5720" r="16720" b="6427"/>
          <a:stretch>
            <a:fillRect/>
          </a:stretch>
        </p:blipFill>
        <p:spPr>
          <a:xfrm>
            <a:off x="226060" y="248285"/>
            <a:ext cx="2978150" cy="4184015"/>
          </a:xfrm>
          <a:prstGeom prst="rect">
            <a:avLst/>
          </a:prstGeom>
        </p:spPr>
      </p:pic>
      <p:sp>
        <p:nvSpPr>
          <p:cNvPr id="4" name="TextBox 23"/>
          <p:cNvSpPr txBox="1"/>
          <p:nvPr/>
        </p:nvSpPr>
        <p:spPr>
          <a:xfrm>
            <a:off x="1659890" y="5321935"/>
            <a:ext cx="5824220" cy="612775"/>
          </a:xfrm>
          <a:prstGeom prst="rect">
            <a:avLst/>
          </a:prstGeom>
          <a:noFill/>
        </p:spPr>
        <p:txBody>
          <a:bodyPr wrap="square" lIns="121854" tIns="60926" rIns="121854" bIns="60926" rtlCol="0">
            <a:spAutoFit/>
            <a:scene3d>
              <a:camera prst="orthographicFront"/>
              <a:lightRig rig="threePt" dir="t"/>
            </a:scene3d>
          </a:bodyPr>
          <a:lstStyle/>
          <a:p>
            <a:pPr algn="ctr" defTabSz="1218565"/>
            <a:r>
              <a:rPr lang="zh-CN" altLang="en-US" sz="3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微软雅黑" panose="020B0503020204020204" pitchFamily="34" charset="-122"/>
                <a:ea typeface="微软雅黑" panose="020B0503020204020204" pitchFamily="34" charset="-122"/>
              </a:rPr>
              <a:t>教研室  </a:t>
            </a:r>
            <a:r>
              <a:rPr lang="zh-CN" altLang="en-US" sz="3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楷体" panose="02010609060101010101" pitchFamily="49" charset="-122"/>
                <a:ea typeface="楷体" panose="02010609060101010101" pitchFamily="49" charset="-122"/>
              </a:rPr>
              <a:t>老师</a:t>
            </a:r>
            <a:endParaRPr lang="zh-CN" alt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36101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4"/>
                                        </p:tgtEl>
                                        <p:attrNameLst>
                                          <p:attrName>ppt_y</p:attrName>
                                        </p:attrNameLst>
                                      </p:cBhvr>
                                      <p:tavLst>
                                        <p:tav tm="0">
                                          <p:val>
                                            <p:strVal val="#ppt_y"/>
                                          </p:val>
                                        </p:tav>
                                        <p:tav tm="100000">
                                          <p:val>
                                            <p:strVal val="#ppt_y"/>
                                          </p:val>
                                        </p:tav>
                                      </p:tavLst>
                                    </p:anim>
                                    <p:anim calcmode="lin" valueType="num">
                                      <p:cBhvr>
                                        <p:cTn id="14"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4"/>
                                        </p:tgtEl>
                                      </p:cBhvr>
                                    </p:animEffect>
                                  </p:childTnLst>
                                </p:cTn>
                              </p:par>
                            </p:childTnLst>
                          </p:cTn>
                        </p:par>
                        <p:par>
                          <p:cTn id="17" fill="hold">
                            <p:stCondLst>
                              <p:cond delay="12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Sklearn</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中的调用</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sklearn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cluster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包中提供了两种实现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算法的方法，分别是</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类和</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k_means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2.1.1 K</a:t>
            </a:r>
            <a:r>
              <a:rPr lang="zh-CN" altLang="en-US" sz="2800" b="1" dirty="0">
                <a:solidFill>
                  <a:srgbClr val="0070C0"/>
                </a:solidFill>
                <a:latin typeface="微软雅黑" panose="020B0503020204020204" pitchFamily="34" charset="-122"/>
                <a:ea typeface="微软雅黑" panose="020B0503020204020204" pitchFamily="34" charset="-122"/>
              </a:rPr>
              <a:t>均值聚类算法及实现</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10</a:t>
            </a:fld>
            <a:endParaRPr lang="zh-CN" altLang="en-US" sz="16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1" y="2514846"/>
            <a:ext cx="8482074" cy="4086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5243085"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背景</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目前，手机上采用的身份认证方式多为密码口令、指纹识别、人脸识别以及手势识别等。这些方式在识别时需要用户的主动配合，多次验证操作会降低用户的使用体验。而且，它们属于一次性的认证方式，不能对用户身份进行持续的实时识别监控。</a:t>
            </a:r>
          </a:p>
          <a:p>
            <a:pPr marL="0" indent="457200" defTabSz="913765">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有没有什么办法来克服这些缺点呢？每个人的运动特点是不一样的，是否可以用来进行持续的身份识别呢？</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2.1.2 </a:t>
            </a:r>
            <a:r>
              <a:rPr lang="zh-CN" altLang="en-US" sz="2800" b="1" dirty="0">
                <a:solidFill>
                  <a:srgbClr val="0070C0"/>
                </a:solidFill>
                <a:latin typeface="微软雅黑" panose="020B0503020204020204" pitchFamily="34" charset="-122"/>
                <a:ea typeface="微软雅黑" panose="020B0503020204020204" pitchFamily="34" charset="-122"/>
              </a:rPr>
              <a:t>在手机机主身份识别中的应用示例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11</a:t>
            </a:fld>
            <a:endParaRPr lang="zh-CN" altLang="en-US" sz="1600" dirty="0"/>
          </a:p>
        </p:txBody>
      </p:sp>
      <p:pic>
        <p:nvPicPr>
          <p:cNvPr id="8" name="图片 7" descr="说明: C:\Users\ADMINI~1\AppData\Local\Temp\ksohtml\wps5A29.tmp.jpg"/>
          <p:cNvPicPr/>
          <p:nvPr/>
        </p:nvPicPr>
        <p:blipFill rotWithShape="1">
          <a:blip r:embed="rId3">
            <a:extLst>
              <a:ext uri="{28A0092B-C50C-407E-A947-70E740481C1C}">
                <a14:useLocalDpi xmlns:a14="http://schemas.microsoft.com/office/drawing/2010/main" val="0"/>
              </a:ext>
            </a:extLst>
          </a:blip>
          <a:srcRect l="5244" t="4327" r="4752" b="3622"/>
          <a:stretch>
            <a:fillRect/>
          </a:stretch>
        </p:blipFill>
        <p:spPr bwMode="auto">
          <a:xfrm>
            <a:off x="5822154" y="1756282"/>
            <a:ext cx="3103067" cy="3214963"/>
          </a:xfrm>
          <a:prstGeom prst="rect">
            <a:avLst/>
          </a:prstGeom>
          <a:ln>
            <a:noFill/>
          </a:ln>
          <a:effectLst>
            <a:softEdge rad="112500"/>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加速度幅度值特征</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2.1.2 </a:t>
            </a:r>
            <a:r>
              <a:rPr lang="zh-CN" altLang="en-US" sz="2800" b="1" dirty="0">
                <a:solidFill>
                  <a:srgbClr val="0070C0"/>
                </a:solidFill>
                <a:latin typeface="微软雅黑" panose="020B0503020204020204" pitchFamily="34" charset="-122"/>
                <a:ea typeface="微软雅黑" panose="020B0503020204020204" pitchFamily="34" charset="-122"/>
              </a:rPr>
              <a:t>在手机机主身份识别中的应用实例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1015498" y="1463451"/>
                <a:ext cx="3215496" cy="6164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C00000"/>
                          </a:solidFill>
                          <a:latin typeface="Cambria Math"/>
                        </a:rPr>
                        <m:t>𝑨</m:t>
                      </m:r>
                      <m:r>
                        <a:rPr lang="en-US" altLang="zh-CN" sz="2800" b="1">
                          <a:solidFill>
                            <a:srgbClr val="C00000"/>
                          </a:solidFill>
                          <a:latin typeface="Cambria Math"/>
                        </a:rPr>
                        <m:t>=</m:t>
                      </m:r>
                      <m:rad>
                        <m:radPr>
                          <m:degHide m:val="on"/>
                          <m:ctrlPr>
                            <a:rPr lang="zh-CN" altLang="zh-CN" sz="2800" b="1" i="1">
                              <a:solidFill>
                                <a:srgbClr val="C00000"/>
                              </a:solidFill>
                              <a:latin typeface="Cambria Math" panose="02040503050406030204" pitchFamily="18" charset="0"/>
                            </a:rPr>
                          </m:ctrlPr>
                        </m:radPr>
                        <m:deg/>
                        <m:e>
                          <m:sSup>
                            <m:sSupPr>
                              <m:ctrlPr>
                                <a:rPr lang="zh-CN" altLang="zh-CN" sz="2800" b="1" i="1">
                                  <a:solidFill>
                                    <a:srgbClr val="C00000"/>
                                  </a:solidFill>
                                  <a:latin typeface="Cambria Math" panose="02040503050406030204" pitchFamily="18" charset="0"/>
                                </a:rPr>
                              </m:ctrlPr>
                            </m:sSupPr>
                            <m:e>
                              <m:r>
                                <a:rPr lang="en-US" altLang="zh-CN" sz="2800" b="1" i="1">
                                  <a:solidFill>
                                    <a:srgbClr val="C00000"/>
                                  </a:solidFill>
                                  <a:latin typeface="Cambria Math"/>
                                </a:rPr>
                                <m:t>𝒙</m:t>
                              </m:r>
                            </m:e>
                            <m:sup>
                              <m:r>
                                <a:rPr lang="en-US" altLang="zh-CN" sz="2800" b="1" i="1">
                                  <a:solidFill>
                                    <a:srgbClr val="C00000"/>
                                  </a:solidFill>
                                  <a:latin typeface="Cambria Math"/>
                                </a:rPr>
                                <m:t>𝟐</m:t>
                              </m:r>
                            </m:sup>
                          </m:sSup>
                          <m:r>
                            <a:rPr lang="en-US" altLang="zh-CN" sz="2800" b="1" i="1">
                              <a:solidFill>
                                <a:srgbClr val="C00000"/>
                              </a:solidFill>
                              <a:latin typeface="Cambria Math"/>
                            </a:rPr>
                            <m:t>+</m:t>
                          </m:r>
                          <m:sSup>
                            <m:sSupPr>
                              <m:ctrlPr>
                                <a:rPr lang="zh-CN" altLang="zh-CN" sz="2800" b="1" i="1">
                                  <a:solidFill>
                                    <a:srgbClr val="C00000"/>
                                  </a:solidFill>
                                  <a:latin typeface="Cambria Math" panose="02040503050406030204" pitchFamily="18" charset="0"/>
                                </a:rPr>
                              </m:ctrlPr>
                            </m:sSupPr>
                            <m:e>
                              <m:r>
                                <a:rPr lang="en-US" altLang="zh-CN" sz="2800" b="1" i="1">
                                  <a:solidFill>
                                    <a:srgbClr val="C00000"/>
                                  </a:solidFill>
                                  <a:latin typeface="Cambria Math"/>
                                </a:rPr>
                                <m:t>𝒚</m:t>
                              </m:r>
                            </m:e>
                            <m:sup>
                              <m:r>
                                <a:rPr lang="en-US" altLang="zh-CN" sz="2800" b="1" i="1">
                                  <a:solidFill>
                                    <a:srgbClr val="C00000"/>
                                  </a:solidFill>
                                  <a:latin typeface="Cambria Math"/>
                                </a:rPr>
                                <m:t>𝟐</m:t>
                              </m:r>
                            </m:sup>
                          </m:sSup>
                          <m:r>
                            <a:rPr lang="en-US" altLang="zh-CN" sz="2800" b="1" i="1">
                              <a:solidFill>
                                <a:srgbClr val="C00000"/>
                              </a:solidFill>
                              <a:latin typeface="Cambria Math"/>
                            </a:rPr>
                            <m:t>+</m:t>
                          </m:r>
                          <m:sSup>
                            <m:sSupPr>
                              <m:ctrlPr>
                                <a:rPr lang="zh-CN" altLang="zh-CN" sz="2800" b="1" i="1">
                                  <a:solidFill>
                                    <a:srgbClr val="C00000"/>
                                  </a:solidFill>
                                  <a:latin typeface="Cambria Math" panose="02040503050406030204" pitchFamily="18" charset="0"/>
                                </a:rPr>
                              </m:ctrlPr>
                            </m:sSupPr>
                            <m:e>
                              <m:r>
                                <a:rPr lang="en-US" altLang="zh-CN" sz="2800" b="1" i="1">
                                  <a:solidFill>
                                    <a:srgbClr val="C00000"/>
                                  </a:solidFill>
                                  <a:latin typeface="Cambria Math"/>
                                </a:rPr>
                                <m:t>𝒛</m:t>
                              </m:r>
                            </m:e>
                            <m:sup>
                              <m:r>
                                <a:rPr lang="en-US" altLang="zh-CN" sz="2800" b="1" i="1">
                                  <a:solidFill>
                                    <a:srgbClr val="C00000"/>
                                  </a:solidFill>
                                  <a:latin typeface="Cambria Math"/>
                                </a:rPr>
                                <m:t>𝟐</m:t>
                              </m:r>
                            </m:sup>
                          </m:sSup>
                        </m:e>
                      </m:rad>
                    </m:oMath>
                  </m:oMathPara>
                </a14:m>
                <a:endParaRPr lang="zh-CN" altLang="en-US" sz="2800" b="1" dirty="0">
                  <a:solidFill>
                    <a:srgbClr val="C0000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015498" y="1463451"/>
                <a:ext cx="3215496" cy="616451"/>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pic>
        <p:nvPicPr>
          <p:cNvPr id="9" name="图片 8" descr="Amplitude-WuWei-10Hz"/>
          <p:cNvPicPr>
            <a:picLocks noChangeAspect="1"/>
          </p:cNvPicPr>
          <p:nvPr/>
        </p:nvPicPr>
        <p:blipFill>
          <a:blip r:embed="rId4" cstate="print">
            <a:extLst>
              <a:ext uri="{28A0092B-C50C-407E-A947-70E740481C1C}">
                <a14:useLocalDpi xmlns:a14="http://schemas.microsoft.com/office/drawing/2010/main" val="0"/>
              </a:ext>
            </a:extLst>
          </a:blip>
          <a:srcRect l="8951" t="5959" r="7259" b="5060"/>
          <a:stretch>
            <a:fillRect/>
          </a:stretch>
        </p:blipFill>
        <p:spPr>
          <a:xfrm>
            <a:off x="5479781" y="681693"/>
            <a:ext cx="3445440" cy="1897073"/>
          </a:xfrm>
          <a:prstGeom prst="rect">
            <a:avLst/>
          </a:prstGeom>
        </p:spPr>
      </p:pic>
      <p:pic>
        <p:nvPicPr>
          <p:cNvPr id="10" name="图片 9" descr="Amplitude-武伟10Hz屏幕朝外"/>
          <p:cNvPicPr>
            <a:picLocks noChangeAspect="1"/>
          </p:cNvPicPr>
          <p:nvPr/>
        </p:nvPicPr>
        <p:blipFill>
          <a:blip r:embed="rId5" cstate="print">
            <a:extLst>
              <a:ext uri="{28A0092B-C50C-407E-A947-70E740481C1C}">
                <a14:useLocalDpi xmlns:a14="http://schemas.microsoft.com/office/drawing/2010/main" val="0"/>
              </a:ext>
            </a:extLst>
          </a:blip>
          <a:srcRect l="8163" t="5229" r="6462" b="4248"/>
          <a:stretch>
            <a:fillRect/>
          </a:stretch>
        </p:blipFill>
        <p:spPr>
          <a:xfrm>
            <a:off x="5479781" y="2596462"/>
            <a:ext cx="3514031" cy="1944432"/>
          </a:xfrm>
          <a:prstGeom prst="rect">
            <a:avLst/>
          </a:prstGeom>
          <a:noFill/>
          <a:ln>
            <a:noFill/>
          </a:ln>
        </p:spPr>
      </p:pic>
      <p:pic>
        <p:nvPicPr>
          <p:cNvPr id="11" name="图片 10" descr="Amplitude-武伟10Hz朝下"/>
          <p:cNvPicPr>
            <a:picLocks noChangeAspect="1"/>
          </p:cNvPicPr>
          <p:nvPr/>
        </p:nvPicPr>
        <p:blipFill>
          <a:blip r:embed="rId6" cstate="print">
            <a:extLst>
              <a:ext uri="{28A0092B-C50C-407E-A947-70E740481C1C}">
                <a14:useLocalDpi xmlns:a14="http://schemas.microsoft.com/office/drawing/2010/main" val="0"/>
              </a:ext>
            </a:extLst>
          </a:blip>
          <a:srcRect l="8276" t="3922" r="6633" b="3595"/>
          <a:stretch>
            <a:fillRect/>
          </a:stretch>
        </p:blipFill>
        <p:spPr>
          <a:xfrm>
            <a:off x="5546073" y="4540895"/>
            <a:ext cx="3447740" cy="1948292"/>
          </a:xfrm>
          <a:prstGeom prst="rect">
            <a:avLst/>
          </a:prstGeom>
          <a:noFill/>
          <a:ln>
            <a:noFill/>
          </a:ln>
        </p:spPr>
      </p:pic>
      <p:pic>
        <p:nvPicPr>
          <p:cNvPr id="12" name="图片 11" descr="Amplitude-YangShunyu-10Hz"/>
          <p:cNvPicPr>
            <a:picLocks noChangeAspect="1"/>
          </p:cNvPicPr>
          <p:nvPr/>
        </p:nvPicPr>
        <p:blipFill>
          <a:blip r:embed="rId7" cstate="print">
            <a:extLst>
              <a:ext uri="{28A0092B-C50C-407E-A947-70E740481C1C}">
                <a14:useLocalDpi xmlns:a14="http://schemas.microsoft.com/office/drawing/2010/main" val="0"/>
              </a:ext>
            </a:extLst>
          </a:blip>
          <a:srcRect l="7040" t="4046" r="4259" b="3635"/>
          <a:stretch>
            <a:fillRect/>
          </a:stretch>
        </p:blipFill>
        <p:spPr>
          <a:xfrm>
            <a:off x="410250" y="2439295"/>
            <a:ext cx="3206140" cy="1728319"/>
          </a:xfrm>
          <a:prstGeom prst="rect">
            <a:avLst/>
          </a:prstGeom>
          <a:noFill/>
          <a:ln>
            <a:noFill/>
          </a:ln>
        </p:spPr>
      </p:pic>
      <p:pic>
        <p:nvPicPr>
          <p:cNvPr id="13" name="图片 12" descr="Amplitude-YinHeng-10Hz"/>
          <p:cNvPicPr>
            <a:picLocks noChangeAspect="1"/>
          </p:cNvPicPr>
          <p:nvPr/>
        </p:nvPicPr>
        <p:blipFill>
          <a:blip r:embed="rId8" cstate="print">
            <a:extLst>
              <a:ext uri="{28A0092B-C50C-407E-A947-70E740481C1C}">
                <a14:useLocalDpi xmlns:a14="http://schemas.microsoft.com/office/drawing/2010/main" val="0"/>
              </a:ext>
            </a:extLst>
          </a:blip>
          <a:srcRect l="7210" t="5111" r="5882" b="4709"/>
          <a:stretch>
            <a:fillRect/>
          </a:stretch>
        </p:blipFill>
        <p:spPr>
          <a:xfrm>
            <a:off x="411481" y="4437826"/>
            <a:ext cx="3204909" cy="1727258"/>
          </a:xfrm>
          <a:prstGeom prst="rect">
            <a:avLst/>
          </a:prstGeom>
          <a:noFill/>
          <a:ln>
            <a:noFill/>
          </a:ln>
        </p:spPr>
      </p:pic>
      <p:sp>
        <p:nvSpPr>
          <p:cNvPr id="1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12</a:t>
            </a:fld>
            <a:endParaRPr lang="zh-CN" altLang="en-US" sz="1600"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步态向量</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经过滑窗处理后，当采样频率为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10Hz</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时，走路的每步周期长度大约有</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至</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个数据采样值，即每步数据用一个长度为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或</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的向量表示。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2.1.2 </a:t>
            </a:r>
            <a:r>
              <a:rPr lang="zh-CN" altLang="en-US" sz="2800" b="1" dirty="0">
                <a:solidFill>
                  <a:srgbClr val="0070C0"/>
                </a:solidFill>
                <a:latin typeface="微软雅黑" panose="020B0503020204020204" pitchFamily="34" charset="-122"/>
                <a:ea typeface="微软雅黑" panose="020B0503020204020204" pitchFamily="34" charset="-122"/>
              </a:rPr>
              <a:t>在手机机主身份识别中的应用实例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13</a:t>
            </a:fld>
            <a:endParaRPr lang="zh-CN" altLang="en-US" sz="1600" dirty="0"/>
          </a:p>
        </p:txBody>
      </p:sp>
      <p:pic>
        <p:nvPicPr>
          <p:cNvPr id="1744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1392726"/>
            <a:ext cx="842803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聚类分析</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将长度为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的三类步态向量分开，每类用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算法进行聚类分析，可发现同一人的步态向量确实在多维空间中聚集在一起，而不同人的步态向量在空间中聚集的簇会有一定的间距。</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三个簇中心两两之间的欧氏距离分别为：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18.5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11.6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7.7</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。所有簇成员与簇中心的欧氏距离的平均值和方差分别是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(3.78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6.81)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(5.47</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2.34)</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(4.79</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1.48)</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2.1.2 </a:t>
            </a:r>
            <a:r>
              <a:rPr lang="zh-CN" altLang="en-US" sz="2800" b="1" dirty="0">
                <a:solidFill>
                  <a:srgbClr val="0070C0"/>
                </a:solidFill>
                <a:latin typeface="微软雅黑" panose="020B0503020204020204" pitchFamily="34" charset="-122"/>
                <a:ea typeface="微软雅黑" panose="020B0503020204020204" pitchFamily="34" charset="-122"/>
              </a:rPr>
              <a:t>在手机机主身份识别中的应用实例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14</a:t>
            </a:fld>
            <a:endParaRPr lang="zh-CN" altLang="en-US" sz="1600" dirty="0"/>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25" y="2846656"/>
            <a:ext cx="5364163" cy="239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聚类分析代码</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2.1.2 </a:t>
            </a:r>
            <a:r>
              <a:rPr lang="zh-CN" altLang="en-US" sz="2800" b="1" dirty="0">
                <a:solidFill>
                  <a:srgbClr val="0070C0"/>
                </a:solidFill>
                <a:latin typeface="微软雅黑" panose="020B0503020204020204" pitchFamily="34" charset="-122"/>
                <a:ea typeface="微软雅黑" panose="020B0503020204020204" pitchFamily="34" charset="-122"/>
              </a:rPr>
              <a:t>在手机机主身份识别中的应用实例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060" y="1638676"/>
            <a:ext cx="7904424" cy="410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15</a:t>
            </a:fld>
            <a:endParaRPr lang="zh-CN" altLang="en-US" sz="1600"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手机机主身份识别应用方案</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学习过程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2.1.2 </a:t>
            </a:r>
            <a:r>
              <a:rPr lang="zh-CN" altLang="en-US" sz="2800" b="1" dirty="0">
                <a:solidFill>
                  <a:srgbClr val="0070C0"/>
                </a:solidFill>
                <a:latin typeface="微软雅黑" panose="020B0503020204020204" pitchFamily="34" charset="-122"/>
                <a:ea typeface="微软雅黑" panose="020B0503020204020204" pitchFamily="34" charset="-122"/>
              </a:rPr>
              <a:t>在手机机主身份识别中的应用实例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 name="文本框 3"/>
          <p:cNvSpPr txBox="1"/>
          <p:nvPr/>
        </p:nvSpPr>
        <p:spPr>
          <a:xfrm>
            <a:off x="373919" y="2102445"/>
            <a:ext cx="2780436"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p>
            <a:pPr algn="ctr">
              <a:lnSpc>
                <a:spcPct val="150000"/>
              </a:lnSpc>
            </a:pPr>
            <a:r>
              <a:rPr lang="zh-CN" altLang="en-US" sz="1600" b="1" dirty="0">
                <a:latin typeface="微软雅黑" panose="020B0503020204020204" pitchFamily="34" charset="-122"/>
                <a:ea typeface="微软雅黑" panose="020B0503020204020204" pitchFamily="34" charset="-122"/>
              </a:rPr>
              <a:t>获取加速度分量值</a:t>
            </a:r>
            <a:endParaRPr lang="en-US" altLang="zh-CN" sz="1600" b="1" dirty="0">
              <a:latin typeface="微软雅黑" panose="020B0503020204020204" pitchFamily="34" charset="-122"/>
              <a:ea typeface="微软雅黑" panose="020B0503020204020204" pitchFamily="34" charset="-122"/>
            </a:endParaRPr>
          </a:p>
          <a:p>
            <a:pPr algn="ctr">
              <a:lnSpc>
                <a:spcPct val="150000"/>
              </a:lnSpc>
            </a:pPr>
            <a:r>
              <a:rPr lang="zh-CN" altLang="en-US" sz="1600" b="1" dirty="0">
                <a:latin typeface="微软雅黑" panose="020B0503020204020204" pitchFamily="34" charset="-122"/>
                <a:ea typeface="微软雅黑" panose="020B0503020204020204" pitchFamily="34" charset="-122"/>
              </a:rPr>
              <a:t>求幅度值</a:t>
            </a:r>
          </a:p>
        </p:txBody>
      </p:sp>
      <p:sp>
        <p:nvSpPr>
          <p:cNvPr id="44" name="文本框 4"/>
          <p:cNvSpPr txBox="1"/>
          <p:nvPr/>
        </p:nvSpPr>
        <p:spPr>
          <a:xfrm>
            <a:off x="373919" y="3180187"/>
            <a:ext cx="2780436"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p>
            <a:pPr algn="ctr">
              <a:lnSpc>
                <a:spcPct val="150000"/>
              </a:lnSpc>
            </a:pPr>
            <a:r>
              <a:rPr lang="zh-CN" altLang="en-US" sz="1600" b="1" dirty="0">
                <a:solidFill>
                  <a:schemeClr val="lt1"/>
                </a:solidFill>
                <a:latin typeface="微软雅黑" panose="020B0503020204020204" pitchFamily="34" charset="-122"/>
                <a:ea typeface="微软雅黑" panose="020B0503020204020204" pitchFamily="34" charset="-122"/>
              </a:rPr>
              <a:t>周期划分</a:t>
            </a:r>
          </a:p>
        </p:txBody>
      </p:sp>
      <p:sp>
        <p:nvSpPr>
          <p:cNvPr id="45" name="文本框 5"/>
          <p:cNvSpPr txBox="1"/>
          <p:nvPr/>
        </p:nvSpPr>
        <p:spPr>
          <a:xfrm>
            <a:off x="373919" y="3883603"/>
            <a:ext cx="2780436"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p>
            <a:pPr algn="ctr">
              <a:lnSpc>
                <a:spcPct val="150000"/>
              </a:lnSpc>
            </a:pPr>
            <a:r>
              <a:rPr lang="zh-CN" altLang="en-US" sz="1600" b="1" dirty="0">
                <a:latin typeface="微软雅黑" panose="020B0503020204020204" pitchFamily="34" charset="-122"/>
                <a:ea typeface="微软雅黑" panose="020B0503020204020204" pitchFamily="34" charset="-122"/>
              </a:rPr>
              <a:t>按周期分类</a:t>
            </a:r>
          </a:p>
        </p:txBody>
      </p:sp>
      <p:sp>
        <p:nvSpPr>
          <p:cNvPr id="46" name="矩形 45"/>
          <p:cNvSpPr/>
          <p:nvPr/>
        </p:nvSpPr>
        <p:spPr>
          <a:xfrm>
            <a:off x="373919" y="4605629"/>
            <a:ext cx="2780436"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nchor="ctr" anchorCtr="1">
            <a:spAutoFit/>
          </a:bodyPr>
          <a:lstStyle/>
          <a:p>
            <a:pPr algn="ctr">
              <a:lnSpc>
                <a:spcPct val="150000"/>
              </a:lnSpc>
              <a:defRPr/>
            </a:pPr>
            <a:r>
              <a:rPr lang="zh-CN" altLang="en-US" sz="1600" b="1" dirty="0">
                <a:latin typeface="微软雅黑" panose="020B0503020204020204" pitchFamily="34" charset="-122"/>
                <a:ea typeface="微软雅黑" panose="020B0503020204020204" pitchFamily="34" charset="-122"/>
              </a:rPr>
              <a:t>剔除孤立点</a:t>
            </a:r>
          </a:p>
        </p:txBody>
      </p:sp>
      <p:sp>
        <p:nvSpPr>
          <p:cNvPr id="47" name="文本框 10"/>
          <p:cNvSpPr txBox="1"/>
          <p:nvPr/>
        </p:nvSpPr>
        <p:spPr>
          <a:xfrm>
            <a:off x="370512" y="5327075"/>
            <a:ext cx="2780436"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nchor="ctr" anchorCtr="1">
            <a:spAutoFit/>
          </a:bodyPr>
          <a:lstStyle/>
          <a:p>
            <a:pPr algn="ctr">
              <a:lnSpc>
                <a:spcPct val="150000"/>
              </a:lnSpc>
              <a:defRPr/>
            </a:pPr>
            <a:r>
              <a:rPr lang="zh-CN" altLang="zh-CN" sz="1600" b="1" dirty="0">
                <a:latin typeface="微软雅黑" panose="020B0503020204020204" pitchFamily="34" charset="-122"/>
                <a:ea typeface="微软雅黑" panose="020B0503020204020204" pitchFamily="34" charset="-122"/>
              </a:rPr>
              <a:t>确定簇心和边界</a:t>
            </a:r>
            <a:r>
              <a:rPr lang="zh-CN" altLang="en-US" sz="1600" b="1" dirty="0">
                <a:latin typeface="微软雅黑" panose="020B0503020204020204" pitchFamily="34" charset="-122"/>
                <a:ea typeface="微软雅黑" panose="020B0503020204020204" pitchFamily="34" charset="-122"/>
              </a:rPr>
              <a:t>半径</a:t>
            </a:r>
          </a:p>
        </p:txBody>
      </p:sp>
      <p:cxnSp>
        <p:nvCxnSpPr>
          <p:cNvPr id="48" name="直接箭头连接符 47"/>
          <p:cNvCxnSpPr>
            <a:stCxn id="43" idx="2"/>
            <a:endCxn id="44" idx="0"/>
          </p:cNvCxnSpPr>
          <p:nvPr/>
        </p:nvCxnSpPr>
        <p:spPr>
          <a:xfrm>
            <a:off x="1764137" y="2933442"/>
            <a:ext cx="0" cy="24674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9" name="直接箭头连接符 48"/>
          <p:cNvCxnSpPr>
            <a:stCxn id="43" idx="3"/>
            <a:endCxn id="53" idx="1"/>
          </p:cNvCxnSpPr>
          <p:nvPr/>
        </p:nvCxnSpPr>
        <p:spPr>
          <a:xfrm>
            <a:off x="3154355" y="2517944"/>
            <a:ext cx="1016000" cy="2373"/>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50" name="直接箭头连接符 49"/>
          <p:cNvCxnSpPr>
            <a:stCxn id="44" idx="2"/>
            <a:endCxn id="45" idx="0"/>
          </p:cNvCxnSpPr>
          <p:nvPr/>
        </p:nvCxnSpPr>
        <p:spPr>
          <a:xfrm>
            <a:off x="1764137" y="3641852"/>
            <a:ext cx="0" cy="24175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51" name="直接箭头连接符 50"/>
          <p:cNvCxnSpPr>
            <a:stCxn id="45" idx="2"/>
            <a:endCxn id="46" idx="0"/>
          </p:cNvCxnSpPr>
          <p:nvPr/>
        </p:nvCxnSpPr>
        <p:spPr>
          <a:xfrm>
            <a:off x="1764137" y="4345268"/>
            <a:ext cx="0" cy="26036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52" name="直接箭头连接符 51"/>
          <p:cNvCxnSpPr>
            <a:stCxn id="46" idx="2"/>
            <a:endCxn id="47" idx="0"/>
          </p:cNvCxnSpPr>
          <p:nvPr/>
        </p:nvCxnSpPr>
        <p:spPr>
          <a:xfrm flipH="1">
            <a:off x="1760730" y="5067294"/>
            <a:ext cx="3407" cy="25978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19"/>
              <p:cNvSpPr txBox="1"/>
              <p:nvPr/>
            </p:nvSpPr>
            <p:spPr>
              <a:xfrm>
                <a:off x="4170355" y="2138706"/>
                <a:ext cx="4144083" cy="76322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幅度值   </a:t>
                </a:r>
                <a14:m>
                  <m:oMath xmlns:m="http://schemas.openxmlformats.org/officeDocument/2006/math">
                    <m:r>
                      <a:rPr lang="zh-CN" altLang="en-US" sz="2400" b="1" i="1">
                        <a:latin typeface="Cambria Math" panose="02040503050406030204" pitchFamily="18" charset="0"/>
                      </a:rPr>
                      <m:t>𝑨</m:t>
                    </m:r>
                    <m:r>
                      <a:rPr lang="zh-CN" altLang="en-US" sz="2400" b="1">
                        <a:latin typeface="Cambria Math" panose="02040503050406030204" pitchFamily="18" charset="0"/>
                      </a:rPr>
                      <m:t>=</m:t>
                    </m:r>
                    <m:rad>
                      <m:radPr>
                        <m:degHide m:val="on"/>
                        <m:ctrlPr>
                          <a:rPr lang="zh-CN" altLang="en-US" sz="2400" b="1" i="1">
                            <a:latin typeface="Cambria Math" panose="02040503050406030204" pitchFamily="18" charset="0"/>
                          </a:rPr>
                        </m:ctrlPr>
                      </m:radPr>
                      <m:deg/>
                      <m:e>
                        <m:sSup>
                          <m:sSupPr>
                            <m:ctrlPr>
                              <a:rPr lang="zh-CN" altLang="en-US" sz="2400" b="1" i="1">
                                <a:latin typeface="Cambria Math" panose="02040503050406030204" pitchFamily="18" charset="0"/>
                              </a:rPr>
                            </m:ctrlPr>
                          </m:sSupPr>
                          <m:e>
                            <m:r>
                              <a:rPr lang="zh-CN" altLang="en-US" sz="2400" b="1" i="1">
                                <a:latin typeface="Cambria Math" panose="02040503050406030204" pitchFamily="18" charset="0"/>
                              </a:rPr>
                              <m:t>𝒙</m:t>
                            </m:r>
                          </m:e>
                          <m:sup>
                            <m:r>
                              <a:rPr lang="zh-CN" altLang="en-US" sz="2400" b="1" i="1">
                                <a:latin typeface="Cambria Math" panose="02040503050406030204" pitchFamily="18" charset="0"/>
                              </a:rPr>
                              <m:t>𝟐</m:t>
                            </m:r>
                          </m:sup>
                        </m:sSup>
                        <m:r>
                          <a:rPr lang="zh-CN" altLang="en-US" sz="2400" b="1">
                            <a:latin typeface="Cambria Math" panose="02040503050406030204" pitchFamily="18" charset="0"/>
                          </a:rPr>
                          <m:t>+</m:t>
                        </m:r>
                        <m:sSup>
                          <m:sSupPr>
                            <m:ctrlPr>
                              <a:rPr lang="zh-CN" altLang="en-US" sz="2400" b="1" i="1">
                                <a:latin typeface="Cambria Math" panose="02040503050406030204" pitchFamily="18" charset="0"/>
                              </a:rPr>
                            </m:ctrlPr>
                          </m:sSupPr>
                          <m:e>
                            <m:r>
                              <a:rPr lang="zh-CN" altLang="en-US" sz="2400" b="1" i="1">
                                <a:latin typeface="Cambria Math" panose="02040503050406030204" pitchFamily="18" charset="0"/>
                              </a:rPr>
                              <m:t>𝒚</m:t>
                            </m:r>
                          </m:e>
                          <m:sup>
                            <m:r>
                              <a:rPr lang="zh-CN" altLang="en-US" sz="2400" b="1" i="1">
                                <a:latin typeface="Cambria Math" panose="02040503050406030204" pitchFamily="18" charset="0"/>
                              </a:rPr>
                              <m:t>𝟐</m:t>
                            </m:r>
                          </m:sup>
                        </m:sSup>
                        <m:r>
                          <a:rPr lang="zh-CN" altLang="en-US" sz="2400" b="1">
                            <a:latin typeface="Cambria Math" panose="02040503050406030204" pitchFamily="18" charset="0"/>
                          </a:rPr>
                          <m:t>+</m:t>
                        </m:r>
                        <m:sSup>
                          <m:sSupPr>
                            <m:ctrlPr>
                              <a:rPr lang="zh-CN" altLang="en-US" sz="2400" b="1" i="1">
                                <a:latin typeface="Cambria Math" panose="02040503050406030204" pitchFamily="18" charset="0"/>
                              </a:rPr>
                            </m:ctrlPr>
                          </m:sSupPr>
                          <m:e>
                            <m:r>
                              <a:rPr lang="zh-CN" altLang="en-US" sz="2400" b="1" i="1">
                                <a:latin typeface="Cambria Math" panose="02040503050406030204" pitchFamily="18" charset="0"/>
                              </a:rPr>
                              <m:t>𝒛</m:t>
                            </m:r>
                          </m:e>
                          <m:sup>
                            <m:r>
                              <a:rPr lang="zh-CN" altLang="en-US" sz="2400" b="1" i="1">
                                <a:latin typeface="Cambria Math" panose="02040503050406030204" pitchFamily="18" charset="0"/>
                              </a:rPr>
                              <m:t>𝟐</m:t>
                            </m:r>
                          </m:sup>
                        </m:sSup>
                      </m:e>
                    </m:rad>
                  </m:oMath>
                </a14:m>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53" name="文本框 19"/>
              <p:cNvSpPr txBox="1">
                <a:spLocks noRot="1" noChangeAspect="1" noMove="1" noResize="1" noEditPoints="1" noAdjustHandles="1" noChangeArrowheads="1" noChangeShapeType="1" noTextEdit="1"/>
              </p:cNvSpPr>
              <p:nvPr/>
            </p:nvSpPr>
            <p:spPr>
              <a:xfrm>
                <a:off x="4170355" y="2138706"/>
                <a:ext cx="4144083" cy="76322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cxnSp>
        <p:nvCxnSpPr>
          <p:cNvPr id="54" name="直接箭头连接符 53"/>
          <p:cNvCxnSpPr>
            <a:stCxn id="44" idx="3"/>
            <a:endCxn id="56" idx="1"/>
          </p:cNvCxnSpPr>
          <p:nvPr/>
        </p:nvCxnSpPr>
        <p:spPr>
          <a:xfrm flipV="1">
            <a:off x="3150948" y="3395926"/>
            <a:ext cx="585367" cy="195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55" name="组合 54"/>
          <p:cNvGrpSpPr/>
          <p:nvPr/>
        </p:nvGrpSpPr>
        <p:grpSpPr>
          <a:xfrm>
            <a:off x="3736315" y="2205144"/>
            <a:ext cx="5005350" cy="2381563"/>
            <a:chOff x="4341850" y="2098666"/>
            <a:chExt cx="5005350" cy="2381563"/>
          </a:xfrm>
        </p:grpSpPr>
        <p:sp>
          <p:nvSpPr>
            <p:cNvPr id="56" name="文本框 22"/>
            <p:cNvSpPr txBox="1"/>
            <p:nvPr/>
          </p:nvSpPr>
          <p:spPr>
            <a:xfrm>
              <a:off x="4341850" y="2098666"/>
              <a:ext cx="5005350" cy="2381563"/>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endParaRPr lang="zh-CN" altLang="en-US" dirty="0"/>
            </a:p>
          </p:txBody>
        </p:sp>
        <p:grpSp>
          <p:nvGrpSpPr>
            <p:cNvPr id="57" name="组合 56"/>
            <p:cNvGrpSpPr/>
            <p:nvPr/>
          </p:nvGrpSpPr>
          <p:grpSpPr>
            <a:xfrm>
              <a:off x="4408449" y="2192278"/>
              <a:ext cx="4735551" cy="2070849"/>
              <a:chOff x="4390433" y="2204900"/>
              <a:chExt cx="4735551" cy="2070849"/>
            </a:xfrm>
          </p:grpSpPr>
          <p:grpSp>
            <p:nvGrpSpPr>
              <p:cNvPr id="58" name="组合 57"/>
              <p:cNvGrpSpPr/>
              <p:nvPr/>
            </p:nvGrpSpPr>
            <p:grpSpPr>
              <a:xfrm>
                <a:off x="4972153" y="2204900"/>
                <a:ext cx="1178231" cy="2070849"/>
                <a:chOff x="-2685144" y="897224"/>
                <a:chExt cx="2289029" cy="3565111"/>
              </a:xfrm>
            </p:grpSpPr>
            <p:sp>
              <p:nvSpPr>
                <p:cNvPr id="62" name="矩形 61"/>
                <p:cNvSpPr/>
                <p:nvPr/>
              </p:nvSpPr>
              <p:spPr>
                <a:xfrm>
                  <a:off x="-2685144" y="1457415"/>
                  <a:ext cx="2289029" cy="3004920"/>
                </a:xfrm>
                <a:prstGeom prst="rect">
                  <a:avLst/>
                </a:pr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sp>
              <p:nvSpPr>
                <p:cNvPr id="63" name="文本框 29"/>
                <p:cNvSpPr txBox="1"/>
                <p:nvPr/>
              </p:nvSpPr>
              <p:spPr>
                <a:xfrm>
                  <a:off x="-2510973" y="897224"/>
                  <a:ext cx="1785258" cy="582844"/>
                </a:xfrm>
                <a:prstGeom prst="rect">
                  <a:avLst/>
                </a:prstGeom>
                <a:noFill/>
              </p:spPr>
              <p:txBody>
                <a:bodyPr wrap="square" rtlCol="0">
                  <a:spAutoFit/>
                </a:bodyPr>
                <a:lstStyle/>
                <a:p>
                  <a:pPr algn="ctr"/>
                  <a:r>
                    <a:rPr lang="zh-CN" altLang="en-US" sz="1600" b="1" dirty="0">
                      <a:solidFill>
                        <a:srgbClr val="FFC000"/>
                      </a:solidFill>
                      <a:latin typeface="微软雅黑" panose="020B0503020204020204" pitchFamily="34" charset="-122"/>
                      <a:ea typeface="微软雅黑" panose="020B0503020204020204" pitchFamily="34" charset="-122"/>
                    </a:rPr>
                    <a:t>滑窗</a:t>
                  </a:r>
                </a:p>
              </p:txBody>
            </p:sp>
          </p:grpSp>
          <p:grpSp>
            <p:nvGrpSpPr>
              <p:cNvPr id="59" name="组合 58"/>
              <p:cNvGrpSpPr/>
              <p:nvPr/>
            </p:nvGrpSpPr>
            <p:grpSpPr>
              <a:xfrm>
                <a:off x="4390433" y="2644643"/>
                <a:ext cx="4735551" cy="1544523"/>
                <a:chOff x="4390433" y="2644643"/>
                <a:chExt cx="4735551" cy="1544523"/>
              </a:xfrm>
            </p:grpSpPr>
            <p:pic>
              <p:nvPicPr>
                <p:cNvPr id="60" name="图片 5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390845" y="2652263"/>
                  <a:ext cx="4735139" cy="1536903"/>
                </a:xfrm>
                <a:prstGeom prst="rect">
                  <a:avLst/>
                </a:prstGeom>
              </p:spPr>
            </p:pic>
            <p:pic>
              <p:nvPicPr>
                <p:cNvPr id="61" name="图片 60"/>
                <p:cNvPicPr>
                  <a:picLocks noChangeAspect="1"/>
                </p:cNvPicPr>
                <p:nvPr/>
              </p:nvPicPr>
              <p:blipFill>
                <a:blip r:embed="rId4" cstate="print">
                  <a:extLst>
                    <a:ext uri="{BEBA8EAE-BF5A-486C-A8C5-ECC9F3942E4B}">
                      <a14:imgProps xmlns:a14="http://schemas.microsoft.com/office/drawing/2010/main">
                        <a14:imgLayer r:embed="rId6">
                          <a14:imgEffect>
                            <a14:brightnessContrast bright="100000" contrast="100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390433" y="2644643"/>
                  <a:ext cx="4735139" cy="1536903"/>
                </a:xfrm>
                <a:prstGeom prst="rect">
                  <a:avLst/>
                </a:prstGeom>
              </p:spPr>
            </p:pic>
          </p:grpSp>
        </p:grpSp>
      </p:grpSp>
      <p:grpSp>
        <p:nvGrpSpPr>
          <p:cNvPr id="64" name="组合 63"/>
          <p:cNvGrpSpPr/>
          <p:nvPr/>
        </p:nvGrpSpPr>
        <p:grpSpPr>
          <a:xfrm>
            <a:off x="4508912" y="2102445"/>
            <a:ext cx="3656310" cy="3286170"/>
            <a:chOff x="4609830" y="5275368"/>
            <a:chExt cx="3656310" cy="3286170"/>
          </a:xfrm>
        </p:grpSpPr>
        <p:grpSp>
          <p:nvGrpSpPr>
            <p:cNvPr id="65" name="组合 64"/>
            <p:cNvGrpSpPr/>
            <p:nvPr/>
          </p:nvGrpSpPr>
          <p:grpSpPr>
            <a:xfrm>
              <a:off x="4609830" y="5275368"/>
              <a:ext cx="3656310" cy="3286170"/>
              <a:chOff x="4341850" y="5585761"/>
              <a:chExt cx="3656310" cy="3286170"/>
            </a:xfrm>
          </p:grpSpPr>
          <p:sp>
            <p:nvSpPr>
              <p:cNvPr id="69" name="矩形 68"/>
              <p:cNvSpPr/>
              <p:nvPr/>
            </p:nvSpPr>
            <p:spPr>
              <a:xfrm>
                <a:off x="4341850" y="5585761"/>
                <a:ext cx="3656310" cy="328617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70" name="矩形 69"/>
              <p:cNvSpPr/>
              <p:nvPr/>
            </p:nvSpPr>
            <p:spPr>
              <a:xfrm>
                <a:off x="4463043" y="5733130"/>
                <a:ext cx="3429000" cy="377411"/>
              </a:xfrm>
              <a:prstGeom prst="rect">
                <a:avLst/>
              </a:prstGeom>
              <a:solidFill>
                <a:srgbClr val="FFC000"/>
              </a:solidFill>
            </p:spPr>
            <p:style>
              <a:lnRef idx="3">
                <a:schemeClr val="lt1"/>
              </a:lnRef>
              <a:fillRef idx="1">
                <a:schemeClr val="accent6"/>
              </a:fillRef>
              <a:effectRef idx="1">
                <a:schemeClr val="accent6"/>
              </a:effectRef>
              <a:fontRef idx="minor">
                <a:schemeClr val="lt1"/>
              </a:fontRef>
            </p:style>
            <p:txBody>
              <a:bodyPr anchor="ctr" anchorCtr="1">
                <a:spAutoFit/>
              </a:bodyPr>
              <a:lstStyle/>
              <a:p>
                <a:pPr algn="ctr">
                  <a:lnSpc>
                    <a:spcPct val="150000"/>
                  </a:lnSpc>
                </a:pPr>
                <a:r>
                  <a:rPr lang="zh-CN" altLang="en-US" sz="1400" b="1" dirty="0">
                    <a:solidFill>
                      <a:srgbClr val="002060"/>
                    </a:solidFill>
                    <a:latin typeface="微软雅黑" panose="020B0503020204020204" pitchFamily="34" charset="-122"/>
                    <a:ea typeface="微软雅黑" panose="020B0503020204020204" pitchFamily="34" charset="-122"/>
                  </a:rPr>
                  <a:t>计算中心点</a:t>
                </a:r>
              </a:p>
            </p:txBody>
          </p:sp>
          <p:sp>
            <p:nvSpPr>
              <p:cNvPr id="71" name="矩形 70"/>
              <p:cNvSpPr/>
              <p:nvPr/>
            </p:nvSpPr>
            <p:spPr>
              <a:xfrm>
                <a:off x="4462449" y="6388675"/>
                <a:ext cx="3429000" cy="377411"/>
              </a:xfrm>
              <a:prstGeom prst="rect">
                <a:avLst/>
              </a:prstGeom>
              <a:solidFill>
                <a:srgbClr val="FFC000"/>
              </a:solidFill>
            </p:spPr>
            <p:style>
              <a:lnRef idx="3">
                <a:schemeClr val="lt1"/>
              </a:lnRef>
              <a:fillRef idx="1">
                <a:schemeClr val="accent6"/>
              </a:fillRef>
              <a:effectRef idx="1">
                <a:schemeClr val="accent6"/>
              </a:effectRef>
              <a:fontRef idx="minor">
                <a:schemeClr val="lt1"/>
              </a:fontRef>
            </p:style>
            <p:txBody>
              <a:bodyPr anchor="ctr" anchorCtr="1">
                <a:spAutoFit/>
              </a:bodyPr>
              <a:lstStyle/>
              <a:p>
                <a:pPr algn="ctr">
                  <a:lnSpc>
                    <a:spcPct val="150000"/>
                  </a:lnSpc>
                </a:pPr>
                <a:r>
                  <a:rPr lang="zh-CN" altLang="zh-CN" sz="1400" b="1" dirty="0">
                    <a:solidFill>
                      <a:srgbClr val="002060"/>
                    </a:solidFill>
                    <a:latin typeface="微软雅黑" panose="020B0503020204020204" pitchFamily="34" charset="-122"/>
                    <a:ea typeface="微软雅黑" panose="020B0503020204020204" pitchFamily="34" charset="-122"/>
                  </a:rPr>
                  <a:t>计算每个点与中心点的欧氏距离及均值</a:t>
                </a:r>
                <a:endParaRPr lang="zh-CN" altLang="en-US" sz="1400" b="1" dirty="0">
                  <a:solidFill>
                    <a:srgbClr val="002060"/>
                  </a:solidFill>
                  <a:latin typeface="微软雅黑" panose="020B0503020204020204" pitchFamily="34" charset="-122"/>
                  <a:ea typeface="微软雅黑" panose="020B0503020204020204" pitchFamily="34" charset="-122"/>
                </a:endParaRPr>
              </a:p>
            </p:txBody>
          </p:sp>
          <p:sp>
            <p:nvSpPr>
              <p:cNvPr id="72" name="矩形 71"/>
              <p:cNvSpPr/>
              <p:nvPr/>
            </p:nvSpPr>
            <p:spPr>
              <a:xfrm>
                <a:off x="4462449" y="7009835"/>
                <a:ext cx="3429000" cy="377411"/>
              </a:xfrm>
              <a:prstGeom prst="rect">
                <a:avLst/>
              </a:prstGeom>
              <a:solidFill>
                <a:srgbClr val="FFC000"/>
              </a:solidFill>
            </p:spPr>
            <p:style>
              <a:lnRef idx="3">
                <a:schemeClr val="lt1"/>
              </a:lnRef>
              <a:fillRef idx="1">
                <a:schemeClr val="accent6"/>
              </a:fillRef>
              <a:effectRef idx="1">
                <a:schemeClr val="accent6"/>
              </a:effectRef>
              <a:fontRef idx="minor">
                <a:schemeClr val="lt1"/>
              </a:fontRef>
            </p:style>
            <p:txBody>
              <a:bodyPr wrap="square" anchor="ctr" anchorCtr="1">
                <a:spAutoFit/>
              </a:bodyPr>
              <a:lstStyle/>
              <a:p>
                <a:pPr>
                  <a:lnSpc>
                    <a:spcPct val="150000"/>
                  </a:lnSpc>
                </a:pPr>
                <a:r>
                  <a:rPr lang="zh-CN" altLang="zh-CN" sz="1400" b="1" dirty="0">
                    <a:solidFill>
                      <a:srgbClr val="002060"/>
                    </a:solidFill>
                    <a:latin typeface="微软雅黑" panose="020B0503020204020204" pitchFamily="34" charset="-122"/>
                    <a:ea typeface="微软雅黑" panose="020B0503020204020204" pitchFamily="34" charset="-122"/>
                  </a:rPr>
                  <a:t>剔除距离大于均值</a:t>
                </a:r>
                <a:r>
                  <a:rPr lang="en-US" altLang="zh-CN" sz="1400" b="1" dirty="0">
                    <a:solidFill>
                      <a:srgbClr val="002060"/>
                    </a:solidFill>
                    <a:latin typeface="微软雅黑" panose="020B0503020204020204" pitchFamily="34" charset="-122"/>
                    <a:ea typeface="微软雅黑" panose="020B0503020204020204" pitchFamily="34" charset="-122"/>
                  </a:rPr>
                  <a:t>M</a:t>
                </a:r>
                <a:r>
                  <a:rPr lang="zh-CN" altLang="zh-CN" sz="1400" b="1" dirty="0">
                    <a:solidFill>
                      <a:srgbClr val="002060"/>
                    </a:solidFill>
                    <a:latin typeface="微软雅黑" panose="020B0503020204020204" pitchFamily="34" charset="-122"/>
                    <a:ea typeface="微软雅黑" panose="020B0503020204020204" pitchFamily="34" charset="-122"/>
                  </a:rPr>
                  <a:t>倍的点</a:t>
                </a:r>
                <a:endParaRPr lang="zh-CN" altLang="en-US" sz="1400" b="1" dirty="0">
                  <a:solidFill>
                    <a:srgbClr val="002060"/>
                  </a:solidFill>
                  <a:latin typeface="微软雅黑" panose="020B0503020204020204" pitchFamily="34" charset="-122"/>
                  <a:ea typeface="微软雅黑" panose="020B0503020204020204" pitchFamily="34" charset="-122"/>
                </a:endParaRPr>
              </a:p>
            </p:txBody>
          </p:sp>
          <p:sp>
            <p:nvSpPr>
              <p:cNvPr id="73" name="矩形 72"/>
              <p:cNvSpPr/>
              <p:nvPr/>
            </p:nvSpPr>
            <p:spPr>
              <a:xfrm>
                <a:off x="4462449" y="7610719"/>
                <a:ext cx="3435944" cy="1061829"/>
              </a:xfrm>
              <a:prstGeom prst="rect">
                <a:avLst/>
              </a:prstGeom>
              <a:solidFill>
                <a:srgbClr val="FFC000"/>
              </a:solidFill>
            </p:spPr>
            <p:style>
              <a:lnRef idx="3">
                <a:schemeClr val="lt1"/>
              </a:lnRef>
              <a:fillRef idx="1">
                <a:schemeClr val="accent6"/>
              </a:fillRef>
              <a:effectRef idx="1">
                <a:schemeClr val="accent6"/>
              </a:effectRef>
              <a:fontRef idx="minor">
                <a:schemeClr val="lt1"/>
              </a:fontRef>
            </p:style>
            <p:txBody>
              <a:bodyPr wrap="square" anchor="ctr" anchorCtr="1">
                <a:spAutoFit/>
              </a:bodyPr>
              <a:lstStyle/>
              <a:p>
                <a:pPr algn="ctr">
                  <a:lnSpc>
                    <a:spcPct val="150000"/>
                  </a:lnSpc>
                </a:pPr>
                <a:r>
                  <a:rPr lang="zh-CN" altLang="zh-CN" sz="1400" b="1" dirty="0">
                    <a:solidFill>
                      <a:srgbClr val="002060"/>
                    </a:solidFill>
                    <a:latin typeface="微软雅黑" panose="020B0503020204020204" pitchFamily="34" charset="-122"/>
                    <a:ea typeface="微软雅黑" panose="020B0503020204020204" pitchFamily="34" charset="-122"/>
                  </a:rPr>
                  <a:t>重复上述过程，</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ctr">
                  <a:lnSpc>
                    <a:spcPct val="150000"/>
                  </a:lnSpc>
                </a:pPr>
                <a:r>
                  <a:rPr lang="zh-CN" altLang="zh-CN" sz="1400" b="1" dirty="0">
                    <a:solidFill>
                      <a:srgbClr val="002060"/>
                    </a:solidFill>
                    <a:latin typeface="微软雅黑" panose="020B0503020204020204" pitchFamily="34" charset="-122"/>
                    <a:ea typeface="微软雅黑" panose="020B0503020204020204" pitchFamily="34" charset="-122"/>
                  </a:rPr>
                  <a:t>直至距离小于均值的点数与总点数之比</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ctr">
                  <a:lnSpc>
                    <a:spcPct val="150000"/>
                  </a:lnSpc>
                </a:pPr>
                <a:r>
                  <a:rPr lang="zh-CN" altLang="zh-CN" sz="1400" b="1" dirty="0">
                    <a:solidFill>
                      <a:srgbClr val="002060"/>
                    </a:solidFill>
                    <a:latin typeface="微软雅黑" panose="020B0503020204020204" pitchFamily="34" charset="-122"/>
                    <a:ea typeface="微软雅黑" panose="020B0503020204020204" pitchFamily="34" charset="-122"/>
                  </a:rPr>
                  <a:t>位于区间（</a:t>
                </a:r>
                <a:r>
                  <a:rPr lang="en-US" altLang="zh-CN" sz="1400" b="1" dirty="0">
                    <a:solidFill>
                      <a:srgbClr val="002060"/>
                    </a:solidFill>
                    <a:latin typeface="微软雅黑" panose="020B0503020204020204" pitchFamily="34" charset="-122"/>
                    <a:ea typeface="微软雅黑" panose="020B0503020204020204" pitchFamily="34" charset="-122"/>
                  </a:rPr>
                  <a:t>0.5-K</a:t>
                </a:r>
                <a:r>
                  <a:rPr lang="zh-CN" altLang="zh-CN" sz="1400" b="1" dirty="0">
                    <a:solidFill>
                      <a:srgbClr val="002060"/>
                    </a:solidFill>
                    <a:latin typeface="微软雅黑" panose="020B0503020204020204" pitchFamily="34" charset="-122"/>
                    <a:ea typeface="微软雅黑" panose="020B0503020204020204" pitchFamily="34" charset="-122"/>
                  </a:rPr>
                  <a:t>，</a:t>
                </a:r>
                <a:r>
                  <a:rPr lang="en-US" altLang="zh-CN" sz="1400" b="1" dirty="0">
                    <a:solidFill>
                      <a:srgbClr val="002060"/>
                    </a:solidFill>
                    <a:latin typeface="微软雅黑" panose="020B0503020204020204" pitchFamily="34" charset="-122"/>
                    <a:ea typeface="微软雅黑" panose="020B0503020204020204" pitchFamily="34" charset="-122"/>
                  </a:rPr>
                  <a:t>0.5+K</a:t>
                </a:r>
                <a:r>
                  <a:rPr lang="zh-CN" altLang="zh-CN" sz="1400" b="1" dirty="0">
                    <a:solidFill>
                      <a:srgbClr val="002060"/>
                    </a:solidFill>
                    <a:latin typeface="微软雅黑" panose="020B0503020204020204" pitchFamily="34" charset="-122"/>
                    <a:ea typeface="微软雅黑" panose="020B0503020204020204" pitchFamily="34" charset="-122"/>
                  </a:rPr>
                  <a:t>）内</a:t>
                </a:r>
                <a:endParaRPr lang="zh-CN" altLang="en-US" sz="1400" b="1" dirty="0">
                  <a:solidFill>
                    <a:srgbClr val="002060"/>
                  </a:solidFill>
                  <a:latin typeface="微软雅黑" panose="020B0503020204020204" pitchFamily="34" charset="-122"/>
                  <a:ea typeface="微软雅黑" panose="020B0503020204020204" pitchFamily="34" charset="-122"/>
                </a:endParaRPr>
              </a:p>
            </p:txBody>
          </p:sp>
        </p:grpSp>
        <p:cxnSp>
          <p:nvCxnSpPr>
            <p:cNvPr id="66" name="直接箭头连接符 65"/>
            <p:cNvCxnSpPr>
              <a:stCxn id="70" idx="2"/>
              <a:endCxn id="71" idx="0"/>
            </p:cNvCxnSpPr>
            <p:nvPr/>
          </p:nvCxnSpPr>
          <p:spPr>
            <a:xfrm flipH="1">
              <a:off x="6444929" y="5800148"/>
              <a:ext cx="594" cy="2781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71" idx="2"/>
              <a:endCxn id="72" idx="0"/>
            </p:cNvCxnSpPr>
            <p:nvPr/>
          </p:nvCxnSpPr>
          <p:spPr>
            <a:xfrm>
              <a:off x="6444929" y="6455693"/>
              <a:ext cx="0" cy="24374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72" idx="2"/>
              <a:endCxn id="73" idx="0"/>
            </p:cNvCxnSpPr>
            <p:nvPr/>
          </p:nvCxnSpPr>
          <p:spPr>
            <a:xfrm>
              <a:off x="6444929" y="7076853"/>
              <a:ext cx="3472" cy="22347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直接箭头连接符 73"/>
          <p:cNvCxnSpPr/>
          <p:nvPr/>
        </p:nvCxnSpPr>
        <p:spPr>
          <a:xfrm>
            <a:off x="3150948" y="4846488"/>
            <a:ext cx="1323337" cy="5132"/>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5"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16</a:t>
            </a:fld>
            <a:endParaRPr lang="zh-CN" altLang="en-US" sz="1600" dirty="0"/>
          </a:p>
        </p:txBody>
      </p:sp>
      <p:cxnSp>
        <p:nvCxnSpPr>
          <p:cNvPr id="76" name="直接箭头连接符 75"/>
          <p:cNvCxnSpPr/>
          <p:nvPr/>
        </p:nvCxnSpPr>
        <p:spPr>
          <a:xfrm>
            <a:off x="3160259" y="4097712"/>
            <a:ext cx="1016000" cy="2373"/>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7" name="文本框 49"/>
          <p:cNvSpPr txBox="1"/>
          <p:nvPr/>
        </p:nvSpPr>
        <p:spPr>
          <a:xfrm>
            <a:off x="4182163" y="2675425"/>
            <a:ext cx="4144083" cy="279704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因速度快慢差异，每步周期的抽样点数会不同，在学习和识别时要按类分别处理。出现比较多的每周期抽样点数为</a:t>
            </a:r>
            <a:r>
              <a:rPr lang="en-US" altLang="zh-CN" sz="2400" b="1" dirty="0">
                <a:latin typeface="微软雅黑" panose="020B0503020204020204" pitchFamily="34" charset="-122"/>
                <a:ea typeface="微软雅黑" panose="020B0503020204020204" pitchFamily="34" charset="-122"/>
              </a:rPr>
              <a:t>9</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三类。</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5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250"/>
                                        <p:tgtEl>
                                          <p:spTgt spid="4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25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53"/>
                                        </p:tgtEl>
                                      </p:cBhvr>
                                    </p:animEffect>
                                    <p:set>
                                      <p:cBhvr>
                                        <p:cTn id="21" dur="1" fill="hold">
                                          <p:stCondLst>
                                            <p:cond delay="249"/>
                                          </p:stCondLst>
                                        </p:cTn>
                                        <p:tgtEl>
                                          <p:spTgt spid="5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50"/>
                                        <p:tgtEl>
                                          <p:spTgt spid="49"/>
                                        </p:tgtEl>
                                      </p:cBhvr>
                                    </p:animEffect>
                                    <p:set>
                                      <p:cBhvr>
                                        <p:cTn id="24" dur="1" fill="hold">
                                          <p:stCondLst>
                                            <p:cond delay="249"/>
                                          </p:stCondLst>
                                        </p:cTn>
                                        <p:tgtEl>
                                          <p:spTgt spid="49"/>
                                        </p:tgtEl>
                                        <p:attrNameLst>
                                          <p:attrName>style.visibility</p:attrName>
                                        </p:attrNameLst>
                                      </p:cBhvr>
                                      <p:to>
                                        <p:strVal val="hidden"/>
                                      </p:to>
                                    </p:se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up)">
                                      <p:cBhvr>
                                        <p:cTn id="28" dur="250"/>
                                        <p:tgtEl>
                                          <p:spTgt spid="48"/>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25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250"/>
                                        <p:tgtEl>
                                          <p:spTgt spid="54"/>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25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250"/>
                                        <p:tgtEl>
                                          <p:spTgt spid="54"/>
                                        </p:tgtEl>
                                      </p:cBhvr>
                                    </p:animEffect>
                                    <p:set>
                                      <p:cBhvr>
                                        <p:cTn id="46" dur="1" fill="hold">
                                          <p:stCondLst>
                                            <p:cond delay="249"/>
                                          </p:stCondLst>
                                        </p:cTn>
                                        <p:tgtEl>
                                          <p:spTgt spid="5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250"/>
                                        <p:tgtEl>
                                          <p:spTgt spid="55"/>
                                        </p:tgtEl>
                                      </p:cBhvr>
                                    </p:animEffect>
                                    <p:set>
                                      <p:cBhvr>
                                        <p:cTn id="49" dur="1" fill="hold">
                                          <p:stCondLst>
                                            <p:cond delay="249"/>
                                          </p:stCondLst>
                                        </p:cTn>
                                        <p:tgtEl>
                                          <p:spTgt spid="55"/>
                                        </p:tgtEl>
                                        <p:attrNameLst>
                                          <p:attrName>style.visibility</p:attrName>
                                        </p:attrNameLst>
                                      </p:cBhvr>
                                      <p:to>
                                        <p:strVal val="hidden"/>
                                      </p:to>
                                    </p:se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up)">
                                      <p:cBhvr>
                                        <p:cTn id="53" dur="250"/>
                                        <p:tgtEl>
                                          <p:spTgt spid="50"/>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wipe(left)">
                                      <p:cBhvr>
                                        <p:cTn id="62" dur="250"/>
                                        <p:tgtEl>
                                          <p:spTgt spid="76"/>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fade">
                                      <p:cBhvr>
                                        <p:cTn id="66" dur="250"/>
                                        <p:tgtEl>
                                          <p:spTgt spid="7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250"/>
                                        <p:tgtEl>
                                          <p:spTgt spid="77"/>
                                        </p:tgtEl>
                                      </p:cBhvr>
                                    </p:animEffect>
                                    <p:set>
                                      <p:cBhvr>
                                        <p:cTn id="71" dur="1" fill="hold">
                                          <p:stCondLst>
                                            <p:cond delay="249"/>
                                          </p:stCondLst>
                                        </p:cTn>
                                        <p:tgtEl>
                                          <p:spTgt spid="7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250"/>
                                        <p:tgtEl>
                                          <p:spTgt spid="76"/>
                                        </p:tgtEl>
                                      </p:cBhvr>
                                    </p:animEffect>
                                    <p:set>
                                      <p:cBhvr>
                                        <p:cTn id="74" dur="1" fill="hold">
                                          <p:stCondLst>
                                            <p:cond delay="249"/>
                                          </p:stCondLst>
                                        </p:cTn>
                                        <p:tgtEl>
                                          <p:spTgt spid="76"/>
                                        </p:tgtEl>
                                        <p:attrNameLst>
                                          <p:attrName>style.visibility</p:attrName>
                                        </p:attrNameLst>
                                      </p:cBhvr>
                                      <p:to>
                                        <p:strVal val="hidden"/>
                                      </p:to>
                                    </p:se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up)">
                                      <p:cBhvr>
                                        <p:cTn id="78" dur="250"/>
                                        <p:tgtEl>
                                          <p:spTgt spid="51"/>
                                        </p:tgtEl>
                                      </p:cBhvr>
                                    </p:animEffect>
                                  </p:childTnLst>
                                </p:cTn>
                              </p:par>
                            </p:childTnLst>
                          </p:cTn>
                        </p:par>
                        <p:par>
                          <p:cTn id="79" fill="hold">
                            <p:stCondLst>
                              <p:cond delay="1000"/>
                            </p:stCondLst>
                            <p:childTnLst>
                              <p:par>
                                <p:cTn id="80" presetID="10" presetClass="entr" presetSubtype="0" fill="hold" grpId="0" nodeType="after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250"/>
                                        <p:tgtEl>
                                          <p:spTgt spid="4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wipe(left)">
                                      <p:cBhvr>
                                        <p:cTn id="87" dur="250"/>
                                        <p:tgtEl>
                                          <p:spTgt spid="74"/>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fade">
                                      <p:cBhvr>
                                        <p:cTn id="91" dur="250"/>
                                        <p:tgtEl>
                                          <p:spTgt spid="6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nodeType="clickEffect">
                                  <p:stCondLst>
                                    <p:cond delay="0"/>
                                  </p:stCondLst>
                                  <p:childTnLst>
                                    <p:animEffect transition="out" filter="fade">
                                      <p:cBhvr>
                                        <p:cTn id="95" dur="250"/>
                                        <p:tgtEl>
                                          <p:spTgt spid="74"/>
                                        </p:tgtEl>
                                      </p:cBhvr>
                                    </p:animEffect>
                                    <p:set>
                                      <p:cBhvr>
                                        <p:cTn id="96" dur="1" fill="hold">
                                          <p:stCondLst>
                                            <p:cond delay="249"/>
                                          </p:stCondLst>
                                        </p:cTn>
                                        <p:tgtEl>
                                          <p:spTgt spid="74"/>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250"/>
                                        <p:tgtEl>
                                          <p:spTgt spid="64"/>
                                        </p:tgtEl>
                                      </p:cBhvr>
                                    </p:animEffect>
                                    <p:set>
                                      <p:cBhvr>
                                        <p:cTn id="99" dur="1" fill="hold">
                                          <p:stCondLst>
                                            <p:cond delay="249"/>
                                          </p:stCondLst>
                                        </p:cTn>
                                        <p:tgtEl>
                                          <p:spTgt spid="64"/>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1" fill="hold" nodeType="after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up)">
                                      <p:cBhvr>
                                        <p:cTn id="103" dur="250"/>
                                        <p:tgtEl>
                                          <p:spTgt spid="52"/>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250"/>
                                        <p:tgtEl>
                                          <p:spTgt spid="47"/>
                                        </p:tgtEl>
                                      </p:cBhvr>
                                    </p:animEffect>
                                  </p:childTnLst>
                                </p:cTn>
                              </p:par>
                              <p:par>
                                <p:cTn id="108" presetID="63" presetClass="path" presetSubtype="0" accel="50000" decel="50000" fill="hold" grpId="1" nodeType="withEffect">
                                  <p:stCondLst>
                                    <p:cond delay="0"/>
                                  </p:stCondLst>
                                  <p:childTnLst>
                                    <p:animMotion origin="layout" path="M 0 0 L 0.25 0 E" pathEditMode="relative" ptsTypes="">
                                      <p:cBhvr>
                                        <p:cTn id="109" dur="500" fill="hold"/>
                                        <p:tgtEl>
                                          <p:spTgt spid="43"/>
                                        </p:tgtEl>
                                        <p:attrNameLst>
                                          <p:attrName>ppt_x</p:attrName>
                                          <p:attrName>ppt_y</p:attrName>
                                        </p:attrNameLst>
                                      </p:cBhvr>
                                    </p:animMotion>
                                  </p:childTnLst>
                                </p:cTn>
                              </p:par>
                              <p:par>
                                <p:cTn id="110" presetID="63" presetClass="path" presetSubtype="0" accel="50000" decel="50000" fill="hold" nodeType="withEffect">
                                  <p:stCondLst>
                                    <p:cond delay="0"/>
                                  </p:stCondLst>
                                  <p:childTnLst>
                                    <p:animMotion origin="layout" path="M 0 0 L 0.25 0 E" pathEditMode="relative" ptsTypes="">
                                      <p:cBhvr>
                                        <p:cTn id="111" dur="500" fill="hold"/>
                                        <p:tgtEl>
                                          <p:spTgt spid="48"/>
                                        </p:tgtEl>
                                        <p:attrNameLst>
                                          <p:attrName>ppt_x</p:attrName>
                                          <p:attrName>ppt_y</p:attrName>
                                        </p:attrNameLst>
                                      </p:cBhvr>
                                    </p:animMotion>
                                  </p:childTnLst>
                                </p:cTn>
                              </p:par>
                              <p:par>
                                <p:cTn id="112" presetID="63" presetClass="path" presetSubtype="0" accel="50000" decel="50000" fill="hold" grpId="1" nodeType="withEffect">
                                  <p:stCondLst>
                                    <p:cond delay="0"/>
                                  </p:stCondLst>
                                  <p:childTnLst>
                                    <p:animMotion origin="layout" path="M 0 0 L 0.25 0 E" pathEditMode="relative" ptsTypes="">
                                      <p:cBhvr>
                                        <p:cTn id="113" dur="500" fill="hold"/>
                                        <p:tgtEl>
                                          <p:spTgt spid="44"/>
                                        </p:tgtEl>
                                        <p:attrNameLst>
                                          <p:attrName>ppt_x</p:attrName>
                                          <p:attrName>ppt_y</p:attrName>
                                        </p:attrNameLst>
                                      </p:cBhvr>
                                    </p:animMotion>
                                  </p:childTnLst>
                                </p:cTn>
                              </p:par>
                              <p:par>
                                <p:cTn id="114" presetID="63" presetClass="path" presetSubtype="0" accel="50000" decel="50000" fill="hold" nodeType="withEffect">
                                  <p:stCondLst>
                                    <p:cond delay="0"/>
                                  </p:stCondLst>
                                  <p:childTnLst>
                                    <p:animMotion origin="layout" path="M 0 0 L 0.25 0 E" pathEditMode="relative" ptsTypes="">
                                      <p:cBhvr>
                                        <p:cTn id="115" dur="500" fill="hold"/>
                                        <p:tgtEl>
                                          <p:spTgt spid="50"/>
                                        </p:tgtEl>
                                        <p:attrNameLst>
                                          <p:attrName>ppt_x</p:attrName>
                                          <p:attrName>ppt_y</p:attrName>
                                        </p:attrNameLst>
                                      </p:cBhvr>
                                    </p:animMotion>
                                  </p:childTnLst>
                                </p:cTn>
                              </p:par>
                              <p:par>
                                <p:cTn id="116" presetID="63" presetClass="path" presetSubtype="0" accel="50000" decel="50000" fill="hold" grpId="1" nodeType="withEffect">
                                  <p:stCondLst>
                                    <p:cond delay="0"/>
                                  </p:stCondLst>
                                  <p:childTnLst>
                                    <p:animMotion origin="layout" path="M 0 0 L 0.25 0 E" pathEditMode="relative" ptsTypes="">
                                      <p:cBhvr>
                                        <p:cTn id="117" dur="500" fill="hold"/>
                                        <p:tgtEl>
                                          <p:spTgt spid="45"/>
                                        </p:tgtEl>
                                        <p:attrNameLst>
                                          <p:attrName>ppt_x</p:attrName>
                                          <p:attrName>ppt_y</p:attrName>
                                        </p:attrNameLst>
                                      </p:cBhvr>
                                    </p:animMotion>
                                  </p:childTnLst>
                                </p:cTn>
                              </p:par>
                              <p:par>
                                <p:cTn id="118" presetID="63" presetClass="path" presetSubtype="0" accel="50000" decel="50000" fill="hold" nodeType="withEffect">
                                  <p:stCondLst>
                                    <p:cond delay="0"/>
                                  </p:stCondLst>
                                  <p:childTnLst>
                                    <p:animMotion origin="layout" path="M 0 0 L 0.25 0 E" pathEditMode="relative" ptsTypes="">
                                      <p:cBhvr>
                                        <p:cTn id="119" dur="500" fill="hold"/>
                                        <p:tgtEl>
                                          <p:spTgt spid="51"/>
                                        </p:tgtEl>
                                        <p:attrNameLst>
                                          <p:attrName>ppt_x</p:attrName>
                                          <p:attrName>ppt_y</p:attrName>
                                        </p:attrNameLst>
                                      </p:cBhvr>
                                    </p:animMotion>
                                  </p:childTnLst>
                                </p:cTn>
                              </p:par>
                              <p:par>
                                <p:cTn id="120" presetID="63" presetClass="path" presetSubtype="0" accel="50000" decel="50000" fill="hold" grpId="1" nodeType="withEffect">
                                  <p:stCondLst>
                                    <p:cond delay="0"/>
                                  </p:stCondLst>
                                  <p:childTnLst>
                                    <p:animMotion origin="layout" path="M 0 0 L 0.25 0 E" pathEditMode="relative" ptsTypes="">
                                      <p:cBhvr>
                                        <p:cTn id="121" dur="500" fill="hold"/>
                                        <p:tgtEl>
                                          <p:spTgt spid="46"/>
                                        </p:tgtEl>
                                        <p:attrNameLst>
                                          <p:attrName>ppt_x</p:attrName>
                                          <p:attrName>ppt_y</p:attrName>
                                        </p:attrNameLst>
                                      </p:cBhvr>
                                    </p:animMotion>
                                  </p:childTnLst>
                                </p:cTn>
                              </p:par>
                              <p:par>
                                <p:cTn id="122" presetID="63" presetClass="path" presetSubtype="0" accel="50000" decel="50000" fill="hold" nodeType="withEffect">
                                  <p:stCondLst>
                                    <p:cond delay="0"/>
                                  </p:stCondLst>
                                  <p:childTnLst>
                                    <p:animMotion origin="layout" path="M 0 0 L 0.25 0 E" pathEditMode="relative" ptsTypes="">
                                      <p:cBhvr>
                                        <p:cTn id="123" dur="500" fill="hold"/>
                                        <p:tgtEl>
                                          <p:spTgt spid="52"/>
                                        </p:tgtEl>
                                        <p:attrNameLst>
                                          <p:attrName>ppt_x</p:attrName>
                                          <p:attrName>ppt_y</p:attrName>
                                        </p:attrNameLst>
                                      </p:cBhvr>
                                    </p:animMotion>
                                  </p:childTnLst>
                                </p:cTn>
                              </p:par>
                              <p:par>
                                <p:cTn id="124" presetID="63" presetClass="path" presetSubtype="0" accel="50000" decel="50000" fill="hold" grpId="1" nodeType="withEffect">
                                  <p:stCondLst>
                                    <p:cond delay="0"/>
                                  </p:stCondLst>
                                  <p:childTnLst>
                                    <p:animMotion origin="layout" path="M 0 0 L 0.25 0 E" pathEditMode="relative" ptsTypes="">
                                      <p:cBhvr>
                                        <p:cTn id="125" dur="500" fill="hold"/>
                                        <p:tgtEl>
                                          <p:spTgt spid="4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53" grpId="0" animBg="1"/>
      <p:bldP spid="53" grpId="1" animBg="1"/>
      <p:bldP spid="77" grpId="0" animBg="1"/>
      <p:bldP spid="7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手机机主身份识别应用方案</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识别过程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2.1.2 </a:t>
            </a:r>
            <a:r>
              <a:rPr lang="zh-CN" altLang="en-US" sz="2800" b="1" dirty="0">
                <a:solidFill>
                  <a:srgbClr val="0070C0"/>
                </a:solidFill>
                <a:latin typeface="微软雅黑" panose="020B0503020204020204" pitchFamily="34" charset="-122"/>
                <a:ea typeface="微软雅黑" panose="020B0503020204020204" pitchFamily="34" charset="-122"/>
              </a:rPr>
              <a:t>在手机机主身份识别中的应用实例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5"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17</a:t>
            </a:fld>
            <a:endParaRPr lang="zh-CN" altLang="en-US" sz="1600" dirty="0"/>
          </a:p>
        </p:txBody>
      </p:sp>
      <p:cxnSp>
        <p:nvCxnSpPr>
          <p:cNvPr id="42" name="直接连接符 41"/>
          <p:cNvCxnSpPr>
            <a:endCxn id="86" idx="1"/>
          </p:cNvCxnSpPr>
          <p:nvPr/>
        </p:nvCxnSpPr>
        <p:spPr>
          <a:xfrm>
            <a:off x="4131709" y="4649136"/>
            <a:ext cx="1243392" cy="7758"/>
          </a:xfrm>
          <a:prstGeom prst="line">
            <a:avLst/>
          </a:prstGeom>
          <a:ln w="5715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文本框 7"/>
          <p:cNvSpPr txBox="1"/>
          <p:nvPr/>
        </p:nvSpPr>
        <p:spPr>
          <a:xfrm>
            <a:off x="281601" y="2387651"/>
            <a:ext cx="2522811" cy="33855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defPPr>
              <a:defRPr lang="zh-CN"/>
            </a:defPPr>
            <a:lvl1pPr algn="ctr">
              <a:lnSpc>
                <a:spcPct val="150000"/>
              </a:lnSpc>
              <a:defRPr sz="1600" b="1">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zh-CN" altLang="en-US" dirty="0"/>
              <a:t>求幅度值</a:t>
            </a:r>
          </a:p>
        </p:txBody>
      </p:sp>
      <p:sp>
        <p:nvSpPr>
          <p:cNvPr id="79" name="文本框 8"/>
          <p:cNvSpPr txBox="1"/>
          <p:nvPr/>
        </p:nvSpPr>
        <p:spPr>
          <a:xfrm>
            <a:off x="274965" y="2939375"/>
            <a:ext cx="2529448" cy="33855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defPPr>
              <a:defRPr lang="zh-CN"/>
            </a:defPPr>
            <a:lvl1pPr algn="ctr">
              <a:lnSpc>
                <a:spcPct val="150000"/>
              </a:lnSpc>
              <a:defRPr sz="1600" b="1">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zh-CN" altLang="en-US" dirty="0"/>
              <a:t>周期划分</a:t>
            </a:r>
          </a:p>
        </p:txBody>
      </p:sp>
      <p:sp>
        <p:nvSpPr>
          <p:cNvPr id="80" name="文本框 9"/>
          <p:cNvSpPr txBox="1"/>
          <p:nvPr/>
        </p:nvSpPr>
        <p:spPr>
          <a:xfrm>
            <a:off x="274965" y="3507668"/>
            <a:ext cx="2529448" cy="33855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defPPr>
              <a:defRPr lang="zh-CN"/>
            </a:defPPr>
            <a:lvl1pPr algn="ctr">
              <a:lnSpc>
                <a:spcPct val="150000"/>
              </a:lnSpc>
              <a:defRPr sz="1600" b="1">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zh-CN" altLang="en-US" dirty="0"/>
              <a:t>周期序列抽象为点</a:t>
            </a:r>
          </a:p>
        </p:txBody>
      </p:sp>
      <p:sp>
        <p:nvSpPr>
          <p:cNvPr id="81" name="矩形 80"/>
          <p:cNvSpPr/>
          <p:nvPr/>
        </p:nvSpPr>
        <p:spPr>
          <a:xfrm>
            <a:off x="281602" y="4084125"/>
            <a:ext cx="2522811" cy="787523"/>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p>
            <a:pPr algn="ctr">
              <a:lnSpc>
                <a:spcPct val="150000"/>
              </a:lnSpc>
            </a:pPr>
            <a:r>
              <a:rPr lang="zh-CN" altLang="en-US" sz="1600" b="1" dirty="0">
                <a:solidFill>
                  <a:schemeClr val="lt1"/>
                </a:solidFill>
                <a:latin typeface="微软雅黑" panose="020B0503020204020204" pitchFamily="34" charset="-122"/>
                <a:ea typeface="微软雅黑" panose="020B0503020204020204" pitchFamily="34" charset="-122"/>
              </a:rPr>
              <a:t>计算各点与簇心的距离</a:t>
            </a:r>
            <a:endParaRPr lang="en-US" altLang="zh-CN" sz="1600" b="1" dirty="0">
              <a:solidFill>
                <a:schemeClr val="lt1"/>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chemeClr val="lt1"/>
                </a:solidFill>
                <a:latin typeface="微软雅黑" panose="020B0503020204020204" pitchFamily="34" charset="-122"/>
                <a:ea typeface="微软雅黑" panose="020B0503020204020204" pitchFamily="34" charset="-122"/>
              </a:rPr>
              <a:t>并与边界半径作比较</a:t>
            </a:r>
          </a:p>
        </p:txBody>
      </p:sp>
      <p:sp>
        <p:nvSpPr>
          <p:cNvPr id="82" name="文本框 10"/>
          <p:cNvSpPr txBox="1"/>
          <p:nvPr/>
        </p:nvSpPr>
        <p:spPr>
          <a:xfrm>
            <a:off x="281600" y="5059112"/>
            <a:ext cx="2522811"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defPPr>
              <a:defRPr lang="zh-CN"/>
            </a:defPPr>
            <a:lvl1pPr algn="ctr">
              <a:lnSpc>
                <a:spcPct val="150000"/>
              </a:lnSpc>
              <a:defRPr sz="1600" b="1">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根据正常点所占比例</a:t>
            </a:r>
            <a:endParaRPr lang="en-US" altLang="zh-CN" dirty="0"/>
          </a:p>
          <a:p>
            <a:r>
              <a:rPr lang="zh-CN" altLang="en-US" dirty="0"/>
              <a:t>判断是否为机主</a:t>
            </a:r>
          </a:p>
        </p:txBody>
      </p:sp>
      <p:sp>
        <p:nvSpPr>
          <p:cNvPr id="83" name="文本框 6"/>
          <p:cNvSpPr txBox="1"/>
          <p:nvPr/>
        </p:nvSpPr>
        <p:spPr>
          <a:xfrm>
            <a:off x="3760976" y="5250666"/>
            <a:ext cx="796490"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&gt;S </a:t>
            </a:r>
            <a:r>
              <a:rPr lang="zh-CN" altLang="en-US" sz="2400" b="1" dirty="0">
                <a:latin typeface="Times New Roman" panose="02020603050405020304" pitchFamily="18" charset="0"/>
                <a:cs typeface="Times New Roman" panose="02020603050405020304" pitchFamily="18" charset="0"/>
              </a:rPr>
              <a:t>？</a:t>
            </a:r>
          </a:p>
        </p:txBody>
      </p:sp>
      <p:sp>
        <p:nvSpPr>
          <p:cNvPr id="84" name="文本框 41"/>
          <p:cNvSpPr txBox="1"/>
          <p:nvPr/>
        </p:nvSpPr>
        <p:spPr>
          <a:xfrm>
            <a:off x="4557466" y="4286468"/>
            <a:ext cx="77569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YES</a:t>
            </a:r>
            <a:endParaRPr lang="zh-CN" altLang="en-US" b="1" dirty="0">
              <a:latin typeface="Times New Roman" panose="02020603050405020304" pitchFamily="18" charset="0"/>
              <a:cs typeface="Times New Roman" panose="02020603050405020304" pitchFamily="18" charset="0"/>
            </a:endParaRPr>
          </a:p>
        </p:txBody>
      </p:sp>
      <p:sp>
        <p:nvSpPr>
          <p:cNvPr id="85" name="文本框 45"/>
          <p:cNvSpPr txBox="1"/>
          <p:nvPr/>
        </p:nvSpPr>
        <p:spPr>
          <a:xfrm>
            <a:off x="4644929" y="5080849"/>
            <a:ext cx="77569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NO</a:t>
            </a:r>
            <a:endParaRPr lang="zh-CN" altLang="en-US" b="1" dirty="0">
              <a:latin typeface="Times New Roman" panose="02020603050405020304" pitchFamily="18" charset="0"/>
              <a:cs typeface="Times New Roman" panose="02020603050405020304" pitchFamily="18" charset="0"/>
            </a:endParaRPr>
          </a:p>
        </p:txBody>
      </p:sp>
      <p:sp>
        <p:nvSpPr>
          <p:cNvPr id="86" name="文本框 46"/>
          <p:cNvSpPr txBox="1"/>
          <p:nvPr/>
        </p:nvSpPr>
        <p:spPr>
          <a:xfrm>
            <a:off x="5375101" y="4426061"/>
            <a:ext cx="1307347"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defPPr>
              <a:defRPr lang="zh-CN"/>
            </a:defPPr>
            <a:lvl1pPr algn="ctr">
              <a:lnSpc>
                <a:spcPct val="150000"/>
              </a:lnSpc>
              <a:defRPr sz="1600" b="1">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是机主</a:t>
            </a:r>
          </a:p>
        </p:txBody>
      </p:sp>
      <p:sp>
        <p:nvSpPr>
          <p:cNvPr id="87" name="文本框 47"/>
          <p:cNvSpPr txBox="1"/>
          <p:nvPr/>
        </p:nvSpPr>
        <p:spPr>
          <a:xfrm>
            <a:off x="5362697" y="5247148"/>
            <a:ext cx="1319751"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defPPr>
              <a:defRPr lang="zh-CN"/>
            </a:defPPr>
            <a:lvl1pPr algn="ctr">
              <a:lnSpc>
                <a:spcPct val="150000"/>
              </a:lnSpc>
              <a:defRPr sz="1600" b="1">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不是机主</a:t>
            </a:r>
          </a:p>
        </p:txBody>
      </p:sp>
      <p:sp>
        <p:nvSpPr>
          <p:cNvPr id="88" name="椭圆 87"/>
          <p:cNvSpPr/>
          <p:nvPr/>
        </p:nvSpPr>
        <p:spPr>
          <a:xfrm>
            <a:off x="6264933" y="2934039"/>
            <a:ext cx="176641" cy="15701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p:cNvGrpSpPr/>
          <p:nvPr/>
        </p:nvGrpSpPr>
        <p:grpSpPr>
          <a:xfrm>
            <a:off x="4107512" y="1792356"/>
            <a:ext cx="3824801" cy="2210880"/>
            <a:chOff x="4201728" y="891853"/>
            <a:chExt cx="3824801" cy="2210880"/>
          </a:xfrm>
        </p:grpSpPr>
        <p:sp>
          <p:nvSpPr>
            <p:cNvPr id="90" name="椭圆 89"/>
            <p:cNvSpPr/>
            <p:nvPr/>
          </p:nvSpPr>
          <p:spPr>
            <a:xfrm>
              <a:off x="5902390" y="1882888"/>
              <a:ext cx="176641" cy="1570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4201728" y="2409050"/>
              <a:ext cx="176641" cy="1570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690203" y="1306990"/>
              <a:ext cx="176641" cy="1570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592506" y="1751344"/>
              <a:ext cx="176641" cy="1570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6295799" y="2409052"/>
              <a:ext cx="176641" cy="1570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5814506" y="2582209"/>
              <a:ext cx="176641" cy="1570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7849888" y="2945719"/>
              <a:ext cx="176641" cy="1570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6802388" y="2078456"/>
              <a:ext cx="176641" cy="1570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7103332" y="2379400"/>
              <a:ext cx="176641" cy="1570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4834583" y="1408641"/>
              <a:ext cx="176641" cy="1570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7279973" y="891853"/>
              <a:ext cx="176641" cy="1570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椭圆 100"/>
          <p:cNvSpPr/>
          <p:nvPr/>
        </p:nvSpPr>
        <p:spPr>
          <a:xfrm>
            <a:off x="5101609" y="1893547"/>
            <a:ext cx="2503289" cy="2370237"/>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88" idx="5"/>
            <a:endCxn id="101" idx="5"/>
          </p:cNvCxnSpPr>
          <p:nvPr/>
        </p:nvCxnSpPr>
        <p:spPr>
          <a:xfrm>
            <a:off x="6415707" y="3068058"/>
            <a:ext cx="822594" cy="848614"/>
          </a:xfrm>
          <a:prstGeom prst="line">
            <a:avLst/>
          </a:prstGeom>
        </p:spPr>
        <p:style>
          <a:lnRef idx="1">
            <a:schemeClr val="dk1"/>
          </a:lnRef>
          <a:fillRef idx="0">
            <a:schemeClr val="dk1"/>
          </a:fillRef>
          <a:effectRef idx="0">
            <a:schemeClr val="dk1"/>
          </a:effectRef>
          <a:fontRef idx="minor">
            <a:schemeClr val="tx1"/>
          </a:fontRef>
        </p:style>
      </p:cxnSp>
      <p:sp>
        <p:nvSpPr>
          <p:cNvPr id="103" name="文本框 51"/>
          <p:cNvSpPr txBox="1"/>
          <p:nvPr/>
        </p:nvSpPr>
        <p:spPr>
          <a:xfrm>
            <a:off x="6378224" y="3345270"/>
            <a:ext cx="550864" cy="47493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R</a:t>
            </a:r>
            <a:endParaRPr lang="zh-CN" altLang="en-US" b="1" dirty="0">
              <a:latin typeface="Times New Roman" panose="02020603050405020304" pitchFamily="18" charset="0"/>
              <a:cs typeface="Times New Roman" panose="02020603050405020304" pitchFamily="18" charset="0"/>
            </a:endParaRPr>
          </a:p>
        </p:txBody>
      </p:sp>
      <p:sp>
        <p:nvSpPr>
          <p:cNvPr id="104" name="文本框 52"/>
          <p:cNvSpPr txBox="1"/>
          <p:nvPr/>
        </p:nvSpPr>
        <p:spPr>
          <a:xfrm>
            <a:off x="6024010" y="2318020"/>
            <a:ext cx="550864" cy="47493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C</a:t>
            </a:r>
            <a:endParaRPr lang="zh-CN" altLang="en-US" b="1" dirty="0">
              <a:latin typeface="Times New Roman" panose="02020603050405020304" pitchFamily="18" charset="0"/>
              <a:cs typeface="Times New Roman" panose="02020603050405020304" pitchFamily="18" charset="0"/>
            </a:endParaRPr>
          </a:p>
        </p:txBody>
      </p:sp>
      <p:sp>
        <p:nvSpPr>
          <p:cNvPr id="105" name="文本框 60"/>
          <p:cNvSpPr txBox="1"/>
          <p:nvPr/>
        </p:nvSpPr>
        <p:spPr>
          <a:xfrm>
            <a:off x="7057501" y="5124689"/>
            <a:ext cx="1794568" cy="70788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nchorCtr="1">
            <a:spAutoFit/>
          </a:bodyPr>
          <a:lstStyle>
            <a:defPPr>
              <a:defRPr lang="zh-CN"/>
            </a:defPPr>
            <a:lvl1pPr algn="ctr">
              <a:lnSpc>
                <a:spcPct val="150000"/>
              </a:lnSpc>
              <a:defRPr sz="1600" b="1">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zh-CN" altLang="en-US" sz="2000" dirty="0"/>
              <a:t>手机锁屏</a:t>
            </a:r>
            <a:endParaRPr lang="en-US" altLang="zh-CN" sz="2000" dirty="0"/>
          </a:p>
          <a:p>
            <a:pPr>
              <a:lnSpc>
                <a:spcPct val="100000"/>
              </a:lnSpc>
            </a:pPr>
            <a:r>
              <a:rPr lang="zh-CN" altLang="en-US" sz="2000" dirty="0"/>
              <a:t>发送紧急短信</a:t>
            </a:r>
          </a:p>
        </p:txBody>
      </p:sp>
      <p:sp>
        <p:nvSpPr>
          <p:cNvPr id="106" name="文本框 3"/>
          <p:cNvSpPr txBox="1"/>
          <p:nvPr/>
        </p:nvSpPr>
        <p:spPr>
          <a:xfrm>
            <a:off x="279310" y="1829186"/>
            <a:ext cx="2525102" cy="33855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nchor="ctr" anchorCtr="1">
            <a:spAutoFit/>
          </a:bodyPr>
          <a:lstStyle>
            <a:defPPr>
              <a:defRPr lang="zh-CN"/>
            </a:defPPr>
            <a:lvl1pPr algn="ctr">
              <a:lnSpc>
                <a:spcPct val="150000"/>
              </a:lnSpc>
              <a:defRPr sz="1600" b="1">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zh-CN" altLang="en-US" dirty="0"/>
              <a:t>后台监测手机状态</a:t>
            </a:r>
          </a:p>
        </p:txBody>
      </p:sp>
      <p:cxnSp>
        <p:nvCxnSpPr>
          <p:cNvPr id="107" name="直接箭头连接符 106"/>
          <p:cNvCxnSpPr>
            <a:stCxn id="106" idx="2"/>
            <a:endCxn id="78" idx="0"/>
          </p:cNvCxnSpPr>
          <p:nvPr/>
        </p:nvCxnSpPr>
        <p:spPr>
          <a:xfrm>
            <a:off x="1541861" y="2167740"/>
            <a:ext cx="1146" cy="21991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8" name="直接箭头连接符 107"/>
          <p:cNvCxnSpPr>
            <a:stCxn id="78" idx="2"/>
            <a:endCxn id="79" idx="0"/>
          </p:cNvCxnSpPr>
          <p:nvPr/>
        </p:nvCxnSpPr>
        <p:spPr>
          <a:xfrm flipH="1">
            <a:off x="1539689" y="2726205"/>
            <a:ext cx="3318" cy="21317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9" name="直接箭头连接符 108"/>
          <p:cNvCxnSpPr>
            <a:stCxn id="79" idx="2"/>
            <a:endCxn id="80" idx="0"/>
          </p:cNvCxnSpPr>
          <p:nvPr/>
        </p:nvCxnSpPr>
        <p:spPr>
          <a:xfrm>
            <a:off x="1539689" y="3277929"/>
            <a:ext cx="0" cy="22973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0" name="直接箭头连接符 109"/>
          <p:cNvCxnSpPr>
            <a:stCxn id="80" idx="2"/>
            <a:endCxn id="81" idx="0"/>
          </p:cNvCxnSpPr>
          <p:nvPr/>
        </p:nvCxnSpPr>
        <p:spPr>
          <a:xfrm>
            <a:off x="1539689" y="3846222"/>
            <a:ext cx="3319" cy="23790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1" name="直接箭头连接符 110"/>
          <p:cNvCxnSpPr>
            <a:stCxn id="81" idx="2"/>
            <a:endCxn id="82" idx="0"/>
          </p:cNvCxnSpPr>
          <p:nvPr/>
        </p:nvCxnSpPr>
        <p:spPr>
          <a:xfrm flipH="1">
            <a:off x="1543006" y="4871648"/>
            <a:ext cx="2" cy="18746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2" name="直接箭头连接符 111"/>
          <p:cNvCxnSpPr>
            <a:stCxn id="82" idx="3"/>
            <a:endCxn id="83" idx="1"/>
          </p:cNvCxnSpPr>
          <p:nvPr/>
        </p:nvCxnSpPr>
        <p:spPr>
          <a:xfrm>
            <a:off x="2804411" y="5474611"/>
            <a:ext cx="956565" cy="688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113" name="组合 112"/>
          <p:cNvGrpSpPr/>
          <p:nvPr/>
        </p:nvGrpSpPr>
        <p:grpSpPr>
          <a:xfrm>
            <a:off x="2891873" y="5042749"/>
            <a:ext cx="647898" cy="496433"/>
            <a:chOff x="3514725" y="5150178"/>
            <a:chExt cx="647898" cy="496433"/>
          </a:xfrm>
        </p:grpSpPr>
        <p:sp>
          <p:nvSpPr>
            <p:cNvPr id="114" name="椭圆 113"/>
            <p:cNvSpPr/>
            <p:nvPr/>
          </p:nvSpPr>
          <p:spPr>
            <a:xfrm>
              <a:off x="3610341" y="5383328"/>
              <a:ext cx="89452" cy="912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3979512" y="5383993"/>
              <a:ext cx="89452" cy="9125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3792546" y="5150178"/>
              <a:ext cx="89452" cy="9125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5"/>
            <p:cNvSpPr txBox="1"/>
            <p:nvPr/>
          </p:nvSpPr>
          <p:spPr>
            <a:xfrm>
              <a:off x="3672058" y="5184946"/>
              <a:ext cx="284481" cy="461665"/>
            </a:xfrm>
            <a:prstGeom prst="rect">
              <a:avLst/>
            </a:prstGeom>
            <a:noFill/>
          </p:spPr>
          <p:txBody>
            <a:bodyPr wrap="square" rtlCol="0">
              <a:spAutoFit/>
            </a:bodyPr>
            <a:lstStyle/>
            <a:p>
              <a:r>
                <a:rPr lang="en-US" altLang="zh-CN" sz="2400" dirty="0"/>
                <a:t>+</a:t>
              </a:r>
              <a:endParaRPr lang="zh-CN" altLang="en-US" sz="2400" dirty="0"/>
            </a:p>
          </p:txBody>
        </p:sp>
        <p:cxnSp>
          <p:nvCxnSpPr>
            <p:cNvPr id="118" name="直接连接符 117"/>
            <p:cNvCxnSpPr/>
            <p:nvPr/>
          </p:nvCxnSpPr>
          <p:spPr>
            <a:xfrm>
              <a:off x="3514725" y="5315913"/>
              <a:ext cx="6478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9" name="直接连接符 118"/>
          <p:cNvCxnSpPr>
            <a:stCxn id="83" idx="0"/>
          </p:cNvCxnSpPr>
          <p:nvPr/>
        </p:nvCxnSpPr>
        <p:spPr>
          <a:xfrm flipV="1">
            <a:off x="4159221" y="4640182"/>
            <a:ext cx="0" cy="610484"/>
          </a:xfrm>
          <a:prstGeom prst="line">
            <a:avLst/>
          </a:prstGeom>
          <a:ln w="5715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0" name="直接连接符 119"/>
          <p:cNvCxnSpPr>
            <a:stCxn id="83" idx="3"/>
            <a:endCxn id="87" idx="1"/>
          </p:cNvCxnSpPr>
          <p:nvPr/>
        </p:nvCxnSpPr>
        <p:spPr>
          <a:xfrm flipV="1">
            <a:off x="4557466" y="5477981"/>
            <a:ext cx="805231" cy="3518"/>
          </a:xfrm>
          <a:prstGeom prst="line">
            <a:avLst/>
          </a:prstGeom>
          <a:ln w="57150">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21" name="直接连接符 120"/>
          <p:cNvCxnSpPr>
            <a:stCxn id="87" idx="3"/>
            <a:endCxn id="105" idx="1"/>
          </p:cNvCxnSpPr>
          <p:nvPr/>
        </p:nvCxnSpPr>
        <p:spPr>
          <a:xfrm>
            <a:off x="6682448" y="5477981"/>
            <a:ext cx="375053" cy="651"/>
          </a:xfrm>
          <a:prstGeom prst="line">
            <a:avLst/>
          </a:prstGeom>
          <a:ln w="57150">
            <a:gradFill>
              <a:gsLst>
                <a:gs pos="0">
                  <a:srgbClr val="4181CE"/>
                </a:gs>
                <a:gs pos="100000">
                  <a:srgbClr val="D1423F"/>
                </a:gs>
              </a:gsLst>
              <a:lin ang="0" scaled="0"/>
            </a:gra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22" name="直接连接符 121"/>
          <p:cNvCxnSpPr/>
          <p:nvPr/>
        </p:nvCxnSpPr>
        <p:spPr>
          <a:xfrm>
            <a:off x="-94216" y="1618106"/>
            <a:ext cx="761455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25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wipe(up)">
                                      <p:cBhvr>
                                        <p:cTn id="12" dur="250"/>
                                        <p:tgtEl>
                                          <p:spTgt spid="10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25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wipe(up)">
                                      <p:cBhvr>
                                        <p:cTn id="21" dur="250"/>
                                        <p:tgtEl>
                                          <p:spTgt spid="10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250"/>
                                        <p:tgtEl>
                                          <p:spTgt spid="7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wipe(up)">
                                      <p:cBhvr>
                                        <p:cTn id="30" dur="250"/>
                                        <p:tgtEl>
                                          <p:spTgt spid="10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250"/>
                                        <p:tgtEl>
                                          <p:spTgt spid="80"/>
                                        </p:tgtEl>
                                      </p:cBhvr>
                                    </p:animEffect>
                                  </p:childTnLst>
                                </p:cTn>
                              </p:par>
                              <p:par>
                                <p:cTn id="35" presetID="10" presetClass="entr" presetSubtype="0" fill="hold" nodeType="with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500"/>
                                        <p:tgtEl>
                                          <p:spTgt spid="8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10"/>
                                        </p:tgtEl>
                                        <p:attrNameLst>
                                          <p:attrName>style.visibility</p:attrName>
                                        </p:attrNameLst>
                                      </p:cBhvr>
                                      <p:to>
                                        <p:strVal val="visible"/>
                                      </p:to>
                                    </p:set>
                                    <p:animEffect transition="in" filter="wipe(up)">
                                      <p:cBhvr>
                                        <p:cTn id="42" dur="250"/>
                                        <p:tgtEl>
                                          <p:spTgt spid="1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250"/>
                                        <p:tgtEl>
                                          <p:spTgt spid="81"/>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wheel(1)">
                                      <p:cBhvr>
                                        <p:cTn id="48" dur="1000"/>
                                        <p:tgtEl>
                                          <p:spTgt spid="10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103"/>
                                        </p:tgtEl>
                                        <p:attrNameLst>
                                          <p:attrName>style.visibility</p:attrName>
                                        </p:attrNameLst>
                                      </p:cBhvr>
                                      <p:to>
                                        <p:strVal val="visible"/>
                                      </p:to>
                                    </p:set>
                                    <p:animEffect transition="in" filter="fade">
                                      <p:cBhvr>
                                        <p:cTn id="60" dur="500"/>
                                        <p:tgtEl>
                                          <p:spTgt spid="10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fade">
                                      <p:cBhvr>
                                        <p:cTn id="63" dur="500"/>
                                        <p:tgtEl>
                                          <p:spTgt spid="10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up)">
                                      <p:cBhvr>
                                        <p:cTn id="68" dur="250"/>
                                        <p:tgtEl>
                                          <p:spTgt spid="111"/>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250"/>
                                        <p:tgtEl>
                                          <p:spTgt spid="8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12"/>
                                        </p:tgtEl>
                                        <p:attrNameLst>
                                          <p:attrName>style.visibility</p:attrName>
                                        </p:attrNameLst>
                                      </p:cBhvr>
                                      <p:to>
                                        <p:strVal val="visible"/>
                                      </p:to>
                                    </p:set>
                                    <p:animEffect transition="in" filter="wipe(left)">
                                      <p:cBhvr>
                                        <p:cTn id="77" dur="250"/>
                                        <p:tgtEl>
                                          <p:spTgt spid="112"/>
                                        </p:tgtEl>
                                      </p:cBhvr>
                                    </p:animEffect>
                                  </p:childTnLst>
                                </p:cTn>
                              </p:par>
                              <p:par>
                                <p:cTn id="78" presetID="10" presetClass="entr" presetSubtype="0" fill="hold" nodeType="withEffect">
                                  <p:stCondLst>
                                    <p:cond delay="0"/>
                                  </p:stCondLst>
                                  <p:childTnLst>
                                    <p:set>
                                      <p:cBhvr>
                                        <p:cTn id="79" dur="1" fill="hold">
                                          <p:stCondLst>
                                            <p:cond delay="0"/>
                                          </p:stCondLst>
                                        </p:cTn>
                                        <p:tgtEl>
                                          <p:spTgt spid="113"/>
                                        </p:tgtEl>
                                        <p:attrNameLst>
                                          <p:attrName>style.visibility</p:attrName>
                                        </p:attrNameLst>
                                      </p:cBhvr>
                                      <p:to>
                                        <p:strVal val="visible"/>
                                      </p:to>
                                    </p:set>
                                    <p:animEffect transition="in" filter="fade">
                                      <p:cBhvr>
                                        <p:cTn id="80" dur="500"/>
                                        <p:tgtEl>
                                          <p:spTgt spid="113"/>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fade">
                                      <p:cBhvr>
                                        <p:cTn id="84" dur="250"/>
                                        <p:tgtEl>
                                          <p:spTgt spid="8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119"/>
                                        </p:tgtEl>
                                        <p:attrNameLst>
                                          <p:attrName>style.visibility</p:attrName>
                                        </p:attrNameLst>
                                      </p:cBhvr>
                                      <p:to>
                                        <p:strVal val="visible"/>
                                      </p:to>
                                    </p:set>
                                    <p:animEffect transition="in" filter="wipe(down)">
                                      <p:cBhvr>
                                        <p:cTn id="89" dur="250"/>
                                        <p:tgtEl>
                                          <p:spTgt spid="119"/>
                                        </p:tgtEl>
                                      </p:cBhvr>
                                    </p:animEffect>
                                  </p:childTnLst>
                                </p:cTn>
                              </p:par>
                              <p:par>
                                <p:cTn id="90" presetID="22" presetClass="entr" presetSubtype="8" fill="hold" nodeType="with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wipe(left)">
                                      <p:cBhvr>
                                        <p:cTn id="92" dur="250"/>
                                        <p:tgtEl>
                                          <p:spTgt spid="12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fade">
                                      <p:cBhvr>
                                        <p:cTn id="95" dur="500"/>
                                        <p:tgtEl>
                                          <p:spTgt spid="85"/>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wipe(left)">
                                      <p:cBhvr>
                                        <p:cTn id="99" dur="250"/>
                                        <p:tgtEl>
                                          <p:spTgt spid="4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fade">
                                      <p:cBhvr>
                                        <p:cTn id="102" dur="500"/>
                                        <p:tgtEl>
                                          <p:spTgt spid="84"/>
                                        </p:tgtEl>
                                      </p:cBhvr>
                                    </p:animEffect>
                                  </p:childTnLst>
                                </p:cTn>
                              </p:par>
                            </p:childTnLst>
                          </p:cTn>
                        </p:par>
                        <p:par>
                          <p:cTn id="103" fill="hold">
                            <p:stCondLst>
                              <p:cond delay="1000"/>
                            </p:stCondLst>
                            <p:childTnLst>
                              <p:par>
                                <p:cTn id="104" presetID="10" presetClass="entr" presetSubtype="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Effect transition="in" filter="fade">
                                      <p:cBhvr>
                                        <p:cTn id="106" dur="250"/>
                                        <p:tgtEl>
                                          <p:spTgt spid="8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7"/>
                                        </p:tgtEl>
                                        <p:attrNameLst>
                                          <p:attrName>style.visibility</p:attrName>
                                        </p:attrNameLst>
                                      </p:cBhvr>
                                      <p:to>
                                        <p:strVal val="visible"/>
                                      </p:to>
                                    </p:set>
                                    <p:animEffect transition="in" filter="fade">
                                      <p:cBhvr>
                                        <p:cTn id="109" dur="250"/>
                                        <p:tgtEl>
                                          <p:spTgt spid="8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wipe(left)">
                                      <p:cBhvr>
                                        <p:cTn id="114" dur="250"/>
                                        <p:tgtEl>
                                          <p:spTgt spid="121"/>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105"/>
                                        </p:tgtEl>
                                        <p:attrNameLst>
                                          <p:attrName>style.visibility</p:attrName>
                                        </p:attrNameLst>
                                      </p:cBhvr>
                                      <p:to>
                                        <p:strVal val="visible"/>
                                      </p:to>
                                    </p:set>
                                    <p:animEffect transition="in" filter="fade">
                                      <p:cBhvr>
                                        <p:cTn id="118" dur="25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2" grpId="0" animBg="1"/>
      <p:bldP spid="83" grpId="0" animBg="1"/>
      <p:bldP spid="84" grpId="0"/>
      <p:bldP spid="85" grpId="0"/>
      <p:bldP spid="86" grpId="0" animBg="1"/>
      <p:bldP spid="87" grpId="0" animBg="1"/>
      <p:bldP spid="88" grpId="0" animBg="1"/>
      <p:bldP spid="101" grpId="0" animBg="1"/>
      <p:bldP spid="103" grpId="0"/>
      <p:bldP spid="104" grpId="0"/>
      <p:bldP spid="105" grpId="0" animBg="1"/>
      <p:bldP spid="10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簇中心的确定</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，可以按簇计算</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，然后求和。</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要使总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最小，只需要每簇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最小。因此，计算簇中心就是要求得使簇内</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最小的那个点</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设某簇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内第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个样本点为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，簇中心为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，则它的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𝑆𝑆𝐸</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𝑪</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e>
                    </m:nary>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对簇中心</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某</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特征项</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求导：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2.1.3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18</a:t>
            </a:fld>
            <a:endParaRPr lang="zh-CN" altLang="en-US" sz="1600" dirty="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簇中心的确定</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14:m>
                  <m:oMathPara xmlns:m="http://schemas.openxmlformats.org/officeDocument/2006/math">
                    <m:oMathParaPr>
                      <m:jc m:val="centerGroup"/>
                    </m:oMathParaPr>
                    <m:oMath xmlns:m="http://schemas.openxmlformats.org/officeDocument/2006/math">
                      <m:f>
                        <m:f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𝑆𝑆𝐸</m:t>
                              </m:r>
                            </m:e>
                            <m:sub>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𝐂</m:t>
                              </m:r>
                            </m:sub>
                          </m:sSub>
                        </m:num>
                        <m:den>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p>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sup>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sup>
                          </m:sSup>
                        </m:den>
                      </m:f>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p>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sup>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sup>
                          </m:sSup>
                        </m:den>
                      </m:f>
                      <m:nary>
                        <m:naryPr>
                          <m:chr m:val="∑"/>
                          <m:limLoc m:val="undOvr"/>
                          <m:supHide m:val="on"/>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nary>
                            <m:naryPr>
                              <m:chr m:val="∑"/>
                              <m:limLoc m:val="undOvr"/>
                              <m:supHide m:val="on"/>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e>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p>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d>
                                </m:e>
                                <m:sup>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e>
                      </m:nary>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supHide m:val="on"/>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nary>
                            <m:naryPr>
                              <m:chr m:val="∑"/>
                              <m:limLoc m:val="undOvr"/>
                              <m:supHide m:val="on"/>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e>
                              <m:f>
                                <m:f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num>
                                <m:den>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p>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sup>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sup>
                                  </m:sSup>
                                </m:den>
                              </m:f>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p>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d>
                                </m:e>
                                <m:sup>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e>
                          </m:nary>
                        </m:e>
                      </m:nary>
                      <m:nary>
                        <m:naryPr>
                          <m:chr m:val="∑"/>
                          <m:limLoc m:val="undOvr"/>
                          <m:supHide m:val="on"/>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e>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sup>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sup>
                              </m:sSubSup>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p>
                                  <m:d>
                                    <m:d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4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sup>
                                          <m:r>
                                            <a:rPr lang="en-US" altLang="zh-CN" sz="24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sup>
                              </m:sSup>
                            </m:e>
                          </m:d>
                        </m:e>
                      </m:nary>
                    </m:oMath>
                  </m:oMathPara>
                </a14:m>
                <a:endParaRPr lang="en-US"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令上式等于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，可得</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gn="ctr" defTabSz="913765">
                  <a:lnSpc>
                    <a:spcPct val="150000"/>
                  </a:lnSpc>
                  <a:buNone/>
                </a:pPr>
                <a:r>
                  <a:rPr lang="zh-CN" altLang="zh-CN" sz="3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14:m>
                  <m:oMath xmlns:m="http://schemas.openxmlformats.org/officeDocument/2006/math">
                    <m:sSubSup>
                      <m:sSubSupPr>
                        <m:ctrlPr>
                          <a:rPr lang="zh-CN" altLang="zh-CN" sz="36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b>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36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36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d>
                          <m:dPr>
                            <m:begChr m:val="|"/>
                            <m:endChr m:val="|"/>
                            <m:ctrlPr>
                              <a:rPr lang="zh-CN" altLang="zh-CN" sz="36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36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𝑪</m:t>
                                </m:r>
                              </m:e>
                              <m:sub>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den>
                    </m:f>
                    <m:nary>
                      <m:naryPr>
                        <m:chr m:val="∑"/>
                        <m:limLoc m:val="undOvr"/>
                        <m:supHide m:val="on"/>
                        <m:ctrlPr>
                          <a:rPr lang="zh-CN" altLang="zh-CN" sz="36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36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𝑪</m:t>
                            </m:r>
                          </m:e>
                          <m:sub>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up/>
                      <m:e>
                        <m:sSup>
                          <m:sSupPr>
                            <m:ctrlPr>
                              <a:rPr lang="zh-CN" altLang="zh-CN" sz="36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36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36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nary>
                  </m:oMath>
                </a14:m>
                <a:endParaRPr lang="en-US" altLang="zh-CN" sz="36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2.1.3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19</a:t>
            </a:fld>
            <a:endParaRPr lang="zh-CN" altLang="en-US" sz="1600" dirty="0"/>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人们在面对大量未知事物时，往往会采取分而治之的策略，即先将事物按照相似性分成多个组，然后按组对事物进行处理。机器学习里的聚类（</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Clustering</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）就是用来完成对事物进行分组的任务。</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Cluster</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常翻译为簇或簇类，聚类算法是对代表事物的实例的集合进行分簇的算法。聚类属于无监督学习。</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lnSpc>
                <a:spcPct val="150000"/>
              </a:lnSpc>
              <a:buNone/>
            </a:pP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       先讨论较容易理解的</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K</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均值聚类算法，并通过一个有趣的示例展示其应用方法，然后介绍聚类算法的任务、评价和分类等知识，随后讨论较为复杂的</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DBSCAN</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OPTICS</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和</a:t>
            </a:r>
            <a:r>
              <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AGNES</a:t>
            </a:r>
            <a:r>
              <a:rPr lang="zh-CN" altLang="en-US" sz="2400" b="1" dirty="0">
                <a:solidFill>
                  <a:srgbClr val="0070C0"/>
                </a:solidFill>
                <a:latin typeface="Arial" panose="020B0604020202020204" pitchFamily="34" charset="0"/>
                <a:ea typeface="微软雅黑" panose="020B0503020204020204" pitchFamily="34" charset="-122"/>
                <a:cs typeface="Arial" panose="020B0604020202020204" pitchFamily="34" charset="0"/>
              </a:rPr>
              <a:t>等算法。</a:t>
            </a:r>
            <a:endParaRPr lang="en-US" altLang="zh-CN" sz="2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zh-CN" altLang="en-US" sz="2800" b="1" dirty="0">
                <a:solidFill>
                  <a:srgbClr val="0070C0"/>
                </a:solidFill>
                <a:latin typeface="微软雅黑" panose="020B0503020204020204" pitchFamily="34" charset="-122"/>
                <a:ea typeface="微软雅黑" panose="020B0503020204020204" pitchFamily="34" charset="-122"/>
              </a:rPr>
              <a:t>第二章 聚类</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a:t>
            </a:fld>
            <a:endParaRPr lang="zh-CN" altLang="en-US" sz="1600"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算法复杂度</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设样本总数为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，分簇数为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。一次迭代过程中，以样本与簇中心的距离计算为基本运算，需要</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次。如果迭代次数为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，则算法的时间复杂度是</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O</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𝑚𝑘𝑡</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算法运行无需增长的额外辅助空间，以样本和簇中心存储空间为基本空间，空间复杂度是</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O</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由于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可认为是常量，因此算法的时间复杂度和空间复杂度都可认为是线性的</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O</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805"/>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2.1.3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20</a:t>
            </a:fld>
            <a:endParaRPr lang="zh-CN" altLang="en-US" sz="1600" dirty="0"/>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371325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局部最优与全局最优</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在条件（样本集、分簇数等）明确以后，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算法的任务就成了使</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最小的优化计算。</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在最优化问题中，常常会出现所谓的局部最优解</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2.1.3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21</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5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535"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996" y="953123"/>
            <a:ext cx="5229225"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Content Placeholder 2"/>
          <p:cNvSpPr txBox="1"/>
          <p:nvPr/>
        </p:nvSpPr>
        <p:spPr>
          <a:xfrm>
            <a:off x="411480" y="4334498"/>
            <a:ext cx="8295197" cy="2266565"/>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局部最优解是在小范围内的最优解。全局最优解是在问题域内的最优解。</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算法中，如果初始点选取的不好，就会陷入局部最优解，而无法得到全局最优解，这是因为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是所谓的</a:t>
            </a:r>
            <a:r>
              <a:rPr lang="zh-CN" altLang="en-US" sz="2200" dirty="0">
                <a:solidFill>
                  <a:srgbClr val="C00000"/>
                </a:solidFill>
                <a:latin typeface="Arial" panose="020B0604020202020204" pitchFamily="34" charset="0"/>
                <a:ea typeface="微软雅黑" panose="020B0503020204020204" pitchFamily="34" charset="-122"/>
                <a:cs typeface="Arial" panose="020B0604020202020204" pitchFamily="34" charset="0"/>
              </a:rPr>
              <a:t>非凸函数</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0" y="681693"/>
            <a:ext cx="8295197" cy="5689290"/>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局部最优与全局最优</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sklearn.cluster</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包中的</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函数提供了尽量取得全局最优值的常规方法，如使初始簇中心尽量分散开、多次运行取最优值等等。</a:t>
            </a: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还可以在算法运行完毕后，对簇结构进行调整来尽量降低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值，基本思路是尝试拆分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值最大的簇，合并两个小簇。拆分的方法是对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值最大的簇再次运行将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值设为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算法，得到两个小簇。合并的方法，可以将间距最小的两个簇合并，也可以合并两个使得</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增加最小的簇。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2.1.3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22</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k</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值的确定</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横坐标是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值，纵坐标为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小于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时下降显著，而在大于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时，下降缓慢，认为在分簇数为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时，簇结构已经相对稳定，于是确定</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2.1.3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23</a:t>
            </a:fld>
            <a:endParaRPr lang="zh-CN" altLang="en-US" sz="1600" dirty="0"/>
          </a:p>
        </p:txBody>
      </p:sp>
      <p:pic>
        <p:nvPicPr>
          <p:cNvPr id="7" name="图片 6"/>
          <p:cNvPicPr/>
          <p:nvPr/>
        </p:nvPicPr>
        <p:blipFill>
          <a:blip r:embed="rId3"/>
          <a:stretch>
            <a:fillRect/>
          </a:stretch>
        </p:blipFill>
        <p:spPr>
          <a:xfrm>
            <a:off x="1595988" y="2982069"/>
            <a:ext cx="6362871" cy="3704065"/>
          </a:xfrm>
          <a:prstGeom prst="rect">
            <a:avLst/>
          </a:prstGeom>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特征归一化</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以厘米、克来描述人的身高和体重，已知小明（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160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60000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），小王（</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160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59000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），小李（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170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60000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）。如果根据欧氏距离来判断，小明和小王的距离要远远大于小明和小李之间的距离。</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为了使不同变化范围的特征能起到相同的影响力，可以对特征进行归一化（</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Standardize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）的预处理，使之变化范围保持一致。常用的归一化处理方法是将取值范围内的值线性缩放到</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或</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个特征</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来说，如果它的最大值和最小值分别是</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max</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min</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，则对于某值</a:t>
                </a:r>
                <a14:m>
                  <m:oMath xmlns:m="http://schemas.openxmlformats.org/officeDocument/2006/math">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来说，其</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0,1</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归一化结果为</a:t>
                </a:r>
              </a:p>
              <a:p>
                <a:pPr marL="0" indent="457200">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𝑆𝑡𝑎𝑛𝑑𝑎𝑟𝑑</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min</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num>
                        <m:den>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max</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min</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r="-4173"/>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2.1.3 </a:t>
            </a:r>
            <a:r>
              <a:rPr lang="zh-CN" altLang="en-US" sz="2800" b="1" dirty="0">
                <a:solidFill>
                  <a:srgbClr val="0070C0"/>
                </a:solidFill>
                <a:latin typeface="微软雅黑" panose="020B0503020204020204" pitchFamily="34" charset="-122"/>
                <a:ea typeface="微软雅黑" panose="020B0503020204020204" pitchFamily="34" charset="-122"/>
              </a:rPr>
              <a:t>进一步讨论</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24</a:t>
            </a:fld>
            <a:endParaRPr lang="zh-CN" altLang="en-US" sz="1600" dirty="0"/>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4051877"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二分</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k-means</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算法</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二分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bisecting 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）算法试图克服</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算法收敛于局部最优值的缺陷，它的基本思想是“分裂”。首先将所有点看成一个簇，然后将该簇一分为二，之后选择其中一个簇继续分裂。选择哪一个簇进行分裂，取决于对其进行的分裂是否可以最大程度降低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2.1.4 </a:t>
            </a:r>
            <a:r>
              <a:rPr lang="zh-CN" altLang="en-US" sz="2800" b="1" dirty="0">
                <a:solidFill>
                  <a:srgbClr val="0070C0"/>
                </a:solidFill>
                <a:latin typeface="微软雅黑" panose="020B0503020204020204" pitchFamily="34" charset="-122"/>
                <a:ea typeface="微软雅黑" panose="020B0503020204020204" pitchFamily="34" charset="-122"/>
              </a:rPr>
              <a:t>改进算法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25</a:t>
            </a:fld>
            <a:endParaRPr lang="zh-CN" altLang="en-US" sz="16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787" y="1093788"/>
            <a:ext cx="4664075" cy="467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4051877"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k-means++</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算法</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算法是从选择合适的初始簇心的角度来解决</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算法对初始簇心敏感的问题。</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样本点</a:t>
                </a:r>
                <a14:m>
                  <m:oMath xmlns:m="http://schemas.openxmlformats.org/officeDocument/2006/math">
                    <m:r>
                      <a:rPr lang="en-US" altLang="zh-CN" sz="2200" i="1">
                        <a:solidFill>
                          <a:prstClr val="black">
                            <a:lumMod val="85000"/>
                            <a:lumOff val="15000"/>
                          </a:prstClr>
                        </a:solidFill>
                        <a:latin typeface="Cambria Math"/>
                        <a:ea typeface="微软雅黑" panose="020B0503020204020204" pitchFamily="34" charset="-122"/>
                        <a:cs typeface="Arial" panose="020B0604020202020204" pitchFamily="34" charset="0"/>
                      </a:rPr>
                      <m:t>𝑥</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的距离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是该点到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中元素</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的距离的最小值，即：</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min</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lim>
                        </m:limLow>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e>
                    </m:func>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120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x</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转化为概率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的方法：</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num>
                      <m:den>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𝑺</m:t>
                            </m:r>
                          </m:sub>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den>
                    </m:f>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4051877" cy="5773971"/>
              </a:xfrm>
              <a:prstGeom prst="rect">
                <a:avLst/>
              </a:prstGeom>
              <a:blipFill rotWithShape="1">
                <a:blip r:embed="rId3"/>
                <a:stretch>
                  <a:fillRect l="-2711" r="-1054"/>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2.1.4 </a:t>
            </a:r>
            <a:r>
              <a:rPr lang="zh-CN" altLang="en-US" sz="2800" b="1" dirty="0">
                <a:solidFill>
                  <a:srgbClr val="0070C0"/>
                </a:solidFill>
                <a:latin typeface="微软雅黑" panose="020B0503020204020204" pitchFamily="34" charset="-122"/>
                <a:ea typeface="微软雅黑" panose="020B0503020204020204" pitchFamily="34" charset="-122"/>
              </a:rPr>
              <a:t>改进算法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26</a:t>
            </a:fld>
            <a:endParaRPr lang="zh-CN" altLang="en-US" sz="16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824" y="855640"/>
            <a:ext cx="4541837" cy="542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K-</a:t>
                </a:r>
                <a:r>
                  <a:rPr lang="en-US" altLang="zh-CN" sz="26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mediods</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算法</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mediods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在簇中选择一个样本点作为簇中心，选择的标准是使簇内各样本点到簇中心的距离和最短。记大小为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内样本点为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，簇中心为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，则</a:t>
                </a:r>
              </a:p>
              <a:p>
                <a:pPr marL="0" indent="457200">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𝑎𝑟𝑔</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lim>
                          </m:limLow>
                        </m:fName>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min</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=0</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e>
                          </m:nary>
                        </m:e>
                      </m:func>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b="-5808"/>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2.1.4 </a:t>
            </a:r>
            <a:r>
              <a:rPr lang="zh-CN" altLang="en-US" sz="2800" b="1" dirty="0">
                <a:solidFill>
                  <a:srgbClr val="0070C0"/>
                </a:solidFill>
                <a:latin typeface="微软雅黑" panose="020B0503020204020204" pitchFamily="34" charset="-122"/>
                <a:ea typeface="微软雅黑" panose="020B0503020204020204" pitchFamily="34" charset="-122"/>
              </a:rPr>
              <a:t>改进算法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27</a:t>
            </a:fld>
            <a:endParaRPr lang="zh-CN" altLang="en-US" sz="16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29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281" y="1255642"/>
            <a:ext cx="5840276" cy="310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07006"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Mini Batch k-means</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算法</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Mini Batch 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算法通</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过</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略</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微牺牲优化质量来取得显著减少计算时间的效果</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它的基本思想是用随机抽取的代表样本来进行优化计算，而不是在全部样本上进行计算。具体来讲，先从样本集中随机抽取出小部分训练样本，根据簇中心进行簇分配，然后再在簇内进行簇中心计算，重复以上过程直到簇中心稳定或者达到指定迭代次数，最后再根据簇中心将所有样本点进行分配。</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MiniBatchKMeans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类的参数大部分与</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类的参数相同，不同的重要参数有：</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batch_size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指定采样集的大小，默认是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100</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，可根据数据集数量或者噪声点情况增加。实际效果需要反复试验。</a:t>
            </a:r>
          </a:p>
          <a:p>
            <a:pPr marL="0" indent="457200">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2.1.4 </a:t>
            </a:r>
            <a:r>
              <a:rPr lang="zh-CN" altLang="en-US" sz="2800" b="1" dirty="0">
                <a:solidFill>
                  <a:srgbClr val="0070C0"/>
                </a:solidFill>
                <a:latin typeface="微软雅黑" panose="020B0503020204020204" pitchFamily="34" charset="-122"/>
                <a:ea typeface="微软雅黑" panose="020B0503020204020204" pitchFamily="34" charset="-122"/>
              </a:rPr>
              <a:t>改进算法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28</a:t>
            </a:fld>
            <a:endParaRPr lang="zh-CN" altLang="en-US" sz="16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157389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1573897"/>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均值聚类算法及应用实例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2409915"/>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2409915"/>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聚类算法基础</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3295307"/>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3295305"/>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DBSCAN</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及其派生算法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417971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4179716"/>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AGNES</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算法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第二章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聚   类</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2330081"/>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29</a:t>
            </a:fld>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157389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1573897"/>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均值聚类算法及应用示例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2409915"/>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2409915"/>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聚类算法基础</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3295307"/>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3295305"/>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DBSCAN</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及其派生算法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417971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4179716"/>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AGNES</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算法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第二章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聚   类</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1497887"/>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a:t>
            </a:fld>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123291" y="681693"/>
                <a:ext cx="4955605" cy="4503375"/>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分簇与分配过程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包含</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未标记</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是一个</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维特征向量。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当确定样本间的距离度量函数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后，聚类在分簇阶段的任务是建立簇结构，即要将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划分为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可以事先指定，也可以由算法自动确定）个不</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123291" y="681693"/>
                <a:ext cx="4955605" cy="4503375"/>
              </a:xfrm>
              <a:prstGeom prst="rect">
                <a:avLst/>
              </a:prstGeom>
              <a:blipFill rotWithShape="1">
                <a:blip r:embed="rId3"/>
                <a:stretch>
                  <a:fillRect l="-2091" r="-1599" b="-1447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2.2.1 </a:t>
            </a:r>
            <a:r>
              <a:rPr lang="zh-CN" altLang="en-US" sz="2800" b="1" dirty="0">
                <a:solidFill>
                  <a:srgbClr val="0070C0"/>
                </a:solidFill>
                <a:latin typeface="微软雅黑" panose="020B0503020204020204" pitchFamily="34" charset="-122"/>
                <a:ea typeface="微软雅黑" panose="020B0503020204020204" pitchFamily="34" charset="-122"/>
              </a:rPr>
              <a:t>聚类任务</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30</a:t>
            </a:fld>
            <a:endParaRPr lang="zh-CN" altLang="en-US" sz="16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10" name="Content Placeholder 2"/>
              <p:cNvSpPr txBox="1"/>
              <p:nvPr/>
            </p:nvSpPr>
            <p:spPr>
              <a:xfrm>
                <a:off x="123291" y="5575151"/>
                <a:ext cx="8801930" cy="1146158"/>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相交的簇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且</a:t>
                </a:r>
                <a14:m>
                  <m:oMath xmlns:m="http://schemas.openxmlformats.org/officeDocument/2006/math">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p>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。记簇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的标签为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，簇标签共有</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个，且互不相同。</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123291" y="5575151"/>
                <a:ext cx="8801930" cy="1146158"/>
              </a:xfrm>
              <a:prstGeom prst="rect">
                <a:avLst/>
              </a:prstGeom>
              <a:blipFill rotWithShape="1">
                <a:blip r:embed="rId4"/>
                <a:stretch>
                  <a:fillRect l="-831" t="-20213" b="-14362"/>
                </a:stretch>
              </a:blipFill>
            </p:spPr>
            <p:txBody>
              <a:bodyPr/>
              <a:lstStyle/>
              <a:p>
                <a:r>
                  <a:rPr lang="zh-CN" altLang="en-US">
                    <a:noFill/>
                  </a:rPr>
                  <a:t> </a:t>
                </a:r>
                <a:endParaRPr lang="zh-CN" altLang="en-US">
                  <a:noFill/>
                </a:endParaRPr>
              </a:p>
            </p:txBody>
          </p:sp>
        </mc:Fallback>
      </mc:AlternateContent>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50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6466" y="1771801"/>
            <a:ext cx="390525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123291" y="681693"/>
                <a:ext cx="4955605" cy="4503375"/>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分簇与分配过程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从样本的角度来看，分簇过程是给每个样本分配一个簇标签的过程，该过程的结果是生成一个从样本特征向量到簇标签的映射，可以用函数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𝑓</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来表示，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𝑋</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是定义域，它是所有样本特征向量的集合，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𝑌</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是值域，它是所有簇标签的集合。该函数称为决策函数。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123291" y="681693"/>
                <a:ext cx="4955605" cy="4503375"/>
              </a:xfrm>
              <a:prstGeom prst="rect">
                <a:avLst/>
              </a:prstGeom>
              <a:blipFill rotWithShape="1">
                <a:blip r:embed="rId3"/>
                <a:stretch>
                  <a:fillRect l="-2091" r="-159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2.2.1 </a:t>
            </a:r>
            <a:r>
              <a:rPr lang="zh-CN" altLang="en-US" sz="2800" b="1" dirty="0">
                <a:solidFill>
                  <a:srgbClr val="0070C0"/>
                </a:solidFill>
                <a:latin typeface="微软雅黑" panose="020B0503020204020204" pitchFamily="34" charset="-122"/>
                <a:ea typeface="微软雅黑" panose="020B0503020204020204" pitchFamily="34" charset="-122"/>
              </a:rPr>
              <a:t>聚类任务</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31</a:t>
            </a:fld>
            <a:endParaRPr lang="zh-CN" altLang="en-US" sz="16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10" name="Content Placeholder 2"/>
              <p:cNvSpPr txBox="1"/>
              <p:nvPr/>
            </p:nvSpPr>
            <p:spPr>
              <a:xfrm>
                <a:off x="84568" y="5198599"/>
                <a:ext cx="8801930" cy="1455907"/>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记测试样本为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。聚类在分配阶段的任务是根据簇结构将测试样本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分配到一个合适的簇（簇标签为</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）中，或者是根据决策函数给予测试样本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一个簇标签</a:t>
                </a:r>
                <a14:m>
                  <m:oMath xmlns:m="http://schemas.openxmlformats.org/officeDocument/2006/math">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4568" y="5198599"/>
                <a:ext cx="8801930" cy="1455907"/>
              </a:xfrm>
              <a:prstGeom prst="rect">
                <a:avLst/>
              </a:prstGeom>
              <a:blipFill rotWithShape="1">
                <a:blip r:embed="rId4"/>
                <a:stretch>
                  <a:fillRect l="-900" r="-69" b="-19247"/>
                </a:stretch>
              </a:blipFill>
            </p:spPr>
            <p:txBody>
              <a:bodyPr/>
              <a:lstStyle/>
              <a:p>
                <a:r>
                  <a:rPr lang="zh-CN" altLang="en-US">
                    <a:noFill/>
                  </a:rPr>
                  <a:t> </a:t>
                </a:r>
                <a:endParaRPr lang="zh-CN" altLang="en-US">
                  <a:noFill/>
                </a:endParaRPr>
              </a:p>
            </p:txBody>
          </p:sp>
        </mc:Fallback>
      </mc:AlternateContent>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50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8896" y="1660818"/>
            <a:ext cx="390525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Content Placeholder 2"/>
              <p:cNvSpPr txBox="1"/>
              <p:nvPr/>
            </p:nvSpPr>
            <p:spPr>
              <a:xfrm>
                <a:off x="411481" y="681693"/>
                <a:ext cx="4961903"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14:m>
                  <m:oMath xmlns:m="http://schemas.openxmlformats.org/officeDocument/2006/math">
                    <m:sSub>
                      <m:sSubPr>
                        <m:ctrlPr>
                          <a:rPr lang="zh-CN" altLang="zh-CN" sz="2600" b="1" i="1">
                            <a:solidFill>
                              <a:srgbClr val="0070C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600" b="1">
                            <a:solidFill>
                              <a:srgbClr val="0070C0"/>
                            </a:solidFill>
                            <a:latin typeface="Cambria Math"/>
                            <a:ea typeface="微软雅黑" panose="020B0503020204020204" pitchFamily="34" charset="-122"/>
                            <a:cs typeface="Arial" panose="020B0604020202020204" pitchFamily="34" charset="0"/>
                          </a:rPr>
                          <m:t>𝐿</m:t>
                        </m:r>
                      </m:e>
                      <m:sub>
                        <m:r>
                          <a:rPr lang="en-US" altLang="zh-CN" sz="2600" b="1">
                            <a:solidFill>
                              <a:srgbClr val="0070C0"/>
                            </a:solidFill>
                            <a:latin typeface="Cambria Math"/>
                            <a:ea typeface="微软雅黑" panose="020B0503020204020204" pitchFamily="34" charset="-122"/>
                            <a:cs typeface="Arial" panose="020B0604020202020204" pitchFamily="34" charset="0"/>
                          </a:rPr>
                          <m:t>𝑝</m:t>
                        </m:r>
                      </m:sub>
                    </m:sSub>
                  </m:oMath>
                </a14:m>
                <a:r>
                  <a:rPr lang="zh-CN"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距离</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 xmlns:m="http://schemas.openxmlformats.org/officeDocument/2006/math">
                    <m:sSub>
                      <m:sSubPr>
                        <m:ctrlPr>
                          <a:rPr lang="zh-CN" altLang="zh-CN" sz="2200" i="1" smtClean="0">
                            <a:solidFill>
                              <a:srgbClr val="FF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FF0000"/>
                            </a:solidFill>
                            <a:latin typeface="Cambria Math"/>
                            <a:ea typeface="微软雅黑" panose="020B0503020204020204" pitchFamily="34" charset="-122"/>
                            <a:cs typeface="Arial" panose="020B0604020202020204" pitchFamily="34" charset="0"/>
                          </a:rPr>
                          <m:t>𝐿</m:t>
                        </m:r>
                      </m:e>
                      <m:sub>
                        <m:r>
                          <a:rPr lang="en-US" altLang="zh-CN" sz="2200">
                            <a:solidFill>
                              <a:srgbClr val="FF0000"/>
                            </a:solidFill>
                            <a:latin typeface="Cambria Math"/>
                            <a:ea typeface="微软雅黑" panose="020B0503020204020204" pitchFamily="34" charset="-122"/>
                            <a:cs typeface="Arial" panose="020B0604020202020204" pitchFamily="34" charset="0"/>
                          </a:rPr>
                          <m:t>𝑝</m:t>
                        </m:r>
                      </m:sub>
                    </m:sSub>
                  </m:oMath>
                </a14:m>
                <a:r>
                  <a:rPr lang="zh-CN"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距离又称闵可夫斯基距离</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Minkowski</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distance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距离定义为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smtClean="0">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𝐿</m:t>
                          </m:r>
                        </m:e>
                        <m:sub>
                          <m:r>
                            <a:rPr lang="en-US" altLang="zh-CN" sz="2200">
                              <a:solidFill>
                                <a:srgbClr val="C00000"/>
                              </a:solidFill>
                              <a:latin typeface="Cambria Math"/>
                              <a:ea typeface="微软雅黑" panose="020B0503020204020204" pitchFamily="34" charset="-122"/>
                              <a:cs typeface="Arial" panose="020B0604020202020204" pitchFamily="34" charset="0"/>
                            </a:rPr>
                            <m:t>𝑝</m:t>
                          </m:r>
                        </m:sub>
                      </m:sSub>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𝑗</m:t>
                              </m:r>
                            </m:sub>
                          </m:sSub>
                        </m:e>
                      </m:d>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𝑙</m:t>
                                  </m:r>
                                  <m:r>
                                    <a:rPr lang="en-US" altLang="zh-CN" sz="2200">
                                      <a:solidFill>
                                        <a:srgbClr val="C00000"/>
                                      </a:solidFill>
                                      <a:latin typeface="Cambria Math"/>
                                      <a:ea typeface="微软雅黑" panose="020B0503020204020204" pitchFamily="34" charset="-122"/>
                                      <a:cs typeface="Arial" panose="020B0604020202020204" pitchFamily="34" charset="0"/>
                                    </a:rPr>
                                    <m:t>=1</m:t>
                                  </m:r>
                                </m:sub>
                                <m:sup>
                                  <m:r>
                                    <a:rPr lang="en-US" altLang="zh-CN" sz="2200">
                                      <a:solidFill>
                                        <a:srgbClr val="C00000"/>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𝑥</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𝑙</m:t>
                                                  </m:r>
                                                </m:e>
                                              </m:d>
                                            </m:sup>
                                          </m:sSup>
                                          <m:r>
                                            <a:rPr lang="en-US" altLang="zh-CN" sz="22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𝑥</m:t>
                                                  </m:r>
                                                </m:e>
                                                <m:sub>
                                                  <m:r>
                                                    <a:rPr lang="en-US" altLang="zh-CN" sz="2200">
                                                      <a:solidFill>
                                                        <a:srgbClr val="C00000"/>
                                                      </a:solidFill>
                                                      <a:latin typeface="Cambria Math"/>
                                                      <a:ea typeface="微软雅黑" panose="020B0503020204020204" pitchFamily="34" charset="-122"/>
                                                      <a:cs typeface="Arial" panose="020B0604020202020204" pitchFamily="34" charset="0"/>
                                                    </a:rPr>
                                                    <m:t>𝑗</m:t>
                                                  </m:r>
                                                </m:sub>
                                              </m:sSub>
                                            </m:e>
                                            <m:sup>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srgbClr val="C00000"/>
                                                      </a:solidFill>
                                                      <a:latin typeface="Cambria Math"/>
                                                      <a:ea typeface="微软雅黑" panose="020B0503020204020204" pitchFamily="34" charset="-122"/>
                                                      <a:cs typeface="Arial" panose="020B0604020202020204" pitchFamily="34" charset="0"/>
                                                    </a:rPr>
                                                    <m:t>𝑙</m:t>
                                                  </m:r>
                                                </m:e>
                                              </m:d>
                                            </m:sup>
                                          </m:sSup>
                                        </m:e>
                                      </m:d>
                                    </m:e>
                                    <m:sup>
                                      <m:r>
                                        <a:rPr lang="en-US" altLang="zh-CN" sz="2200">
                                          <a:solidFill>
                                            <a:srgbClr val="C00000"/>
                                          </a:solidFill>
                                          <a:latin typeface="Cambria Math"/>
                                          <a:ea typeface="微软雅黑" panose="020B0503020204020204" pitchFamily="34" charset="-122"/>
                                          <a:cs typeface="Arial" panose="020B0604020202020204" pitchFamily="34" charset="0"/>
                                        </a:rPr>
                                        <m:t>𝑝</m:t>
                                      </m:r>
                                    </m:sup>
                                  </m:sSup>
                                </m:e>
                              </m:nary>
                            </m:e>
                          </m:d>
                        </m:e>
                        <m:sup>
                          <m:f>
                            <m:f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srgbClr val="C00000"/>
                                  </a:solidFill>
                                  <a:latin typeface="Cambria Math"/>
                                  <a:ea typeface="微软雅黑" panose="020B0503020204020204" pitchFamily="34" charset="-122"/>
                                  <a:cs typeface="Arial" panose="020B0604020202020204" pitchFamily="34" charset="0"/>
                                </a:rPr>
                                <m:t>1</m:t>
                              </m:r>
                            </m:num>
                            <m:den>
                              <m:r>
                                <a:rPr lang="en-US" altLang="zh-CN" sz="2200">
                                  <a:solidFill>
                                    <a:srgbClr val="C00000"/>
                                  </a:solidFill>
                                  <a:latin typeface="Cambria Math"/>
                                  <a:ea typeface="微软雅黑" panose="020B0503020204020204" pitchFamily="34" charset="-122"/>
                                  <a:cs typeface="Arial" panose="020B0604020202020204" pitchFamily="34" charset="0"/>
                                </a:rPr>
                                <m:t>𝑝</m:t>
                              </m:r>
                            </m:den>
                          </m:f>
                        </m:sup>
                      </m:sSup>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p:sp>
            <p:nvSpPr>
              <p:cNvPr id="20" name="Content Placeholder 2"/>
              <p:cNvSpPr txBox="1">
                <a:spLocks noRot="1" noChangeAspect="1" noMove="1" noResize="1" noEditPoints="1" noAdjustHandles="1" noChangeArrowheads="1" noChangeShapeType="1" noTextEdit="1"/>
              </p:cNvSpPr>
              <p:nvPr/>
            </p:nvSpPr>
            <p:spPr>
              <a:xfrm>
                <a:off x="411481" y="681693"/>
                <a:ext cx="4961903" cy="5773971"/>
              </a:xfrm>
              <a:prstGeom prst="rect">
                <a:avLst/>
              </a:prstGeom>
              <a:blipFill>
                <a:blip r:embed="rId3"/>
                <a:stretch>
                  <a:fillRect l="-1722"/>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2.2.2 </a:t>
            </a:r>
            <a:r>
              <a:rPr lang="zh-CN" altLang="en-US" sz="2800" b="1" dirty="0">
                <a:solidFill>
                  <a:srgbClr val="0070C0"/>
                </a:solidFill>
                <a:latin typeface="微软雅黑" panose="020B0503020204020204" pitchFamily="34" charset="-122"/>
                <a:ea typeface="微软雅黑" panose="020B0503020204020204" pitchFamily="34" charset="-122"/>
              </a:rPr>
              <a:t>样本点常用距离度量</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32</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9" name="Content Placeholder 2"/>
              <p:cNvSpPr txBox="1"/>
              <p:nvPr/>
            </p:nvSpPr>
            <p:spPr>
              <a:xfrm>
                <a:off x="333658" y="4115226"/>
                <a:ext cx="8432856" cy="200346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时，称为曼哈顿距离：</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nary>
                  </m:oMath>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时，它是各个坐标距离的最大值，称切比雪夫距离：</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max</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lim>
                        </m:limLow>
                      </m:fName>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func>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某点到零点的</a:t>
                </a:r>
                <a14:m>
                  <m:oMath xmlns:m="http://schemas.openxmlformats.org/officeDocument/2006/math">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𝐿</m:t>
                        </m:r>
                      </m:e>
                      <m:sub>
                        <m:r>
                          <a:rPr lang="en-US" altLang="zh-CN" sz="2200">
                            <a:solidFill>
                              <a:srgbClr val="C00000"/>
                            </a:solidFill>
                            <a:latin typeface="Cambria Math"/>
                            <a:ea typeface="微软雅黑" panose="020B0503020204020204" pitchFamily="34" charset="-122"/>
                            <a:cs typeface="Arial" panose="020B0604020202020204" pitchFamily="34" charset="0"/>
                          </a:rPr>
                          <m:t>𝑝</m:t>
                        </m:r>
                      </m:sub>
                    </m:sSub>
                  </m:oMath>
                </a14:m>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距离称为该点的</a:t>
                </a:r>
                <a14:m>
                  <m:oMath xmlns:m="http://schemas.openxmlformats.org/officeDocument/2006/math">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𝐿</m:t>
                        </m:r>
                      </m:e>
                      <m:sub>
                        <m:r>
                          <a:rPr lang="en-US" altLang="zh-CN" sz="2200">
                            <a:solidFill>
                              <a:srgbClr val="C00000"/>
                            </a:solidFill>
                            <a:latin typeface="Cambria Math"/>
                            <a:ea typeface="微软雅黑" panose="020B0503020204020204" pitchFamily="34" charset="-122"/>
                            <a:cs typeface="Arial" panose="020B0604020202020204" pitchFamily="34" charset="0"/>
                          </a:rPr>
                          <m:t>𝑝</m:t>
                        </m:r>
                      </m:sub>
                    </m:sSub>
                  </m:oMath>
                </a14:m>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范数。</a:t>
                </a:r>
                <a:endParaRPr lang="en-US"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333658" y="4115226"/>
                <a:ext cx="8432856" cy="2003461"/>
              </a:xfrm>
              <a:prstGeom prst="rect">
                <a:avLst/>
              </a:prstGeom>
              <a:blipFill rotWithShape="1">
                <a:blip r:embed="rId4"/>
                <a:stretch>
                  <a:fillRect l="-72" t="-18541" b="-30699"/>
                </a:stretch>
              </a:blipFill>
            </p:spPr>
            <p:txBody>
              <a:bodyPr/>
              <a:lstStyle/>
              <a:p>
                <a:r>
                  <a:rPr lang="zh-CN" altLang="en-US">
                    <a:noFill/>
                  </a:rPr>
                  <a:t> </a:t>
                </a:r>
                <a:endParaRPr lang="zh-CN" altLang="en-US">
                  <a:noFill/>
                </a:endParaRPr>
              </a:p>
            </p:txBody>
          </p:sp>
        </mc:Fallback>
      </mc:AlternateContent>
      <p:pic>
        <p:nvPicPr>
          <p:cNvPr id="4407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1158945"/>
            <a:ext cx="40005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VDM</a:t>
                </a:r>
                <a:r>
                  <a:rPr lang="zh-CN"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距离</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对于难以转化为数值直接进行度量的非数值，可采用</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VDM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Value Difference Metric</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）来进行距离度量。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维特征取值为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的样本数，用</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表示在第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个簇中第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维特征取值为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的样本数，则在第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维特征上两个取值</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𝑐</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之间的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VDM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距离为：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spcBef>
                    <a:spcPts val="0"/>
                  </a:spcBef>
                  <a:buNone/>
                </a:pPr>
                <a14:m>
                  <m:oMathPara xmlns:m="http://schemas.openxmlformats.org/officeDocument/2006/math">
                    <m:oMathParaPr>
                      <m:jc m:val="centerGroup"/>
                    </m:oMathParaPr>
                    <m:oMath xmlns:m="http://schemas.openxmlformats.org/officeDocument/2006/math">
                      <m:sSub>
                        <m:sSubPr>
                          <m:ctrlPr>
                            <a:rPr lang="zh-CN" altLang="zh-CN" sz="3200" i="1" smtClean="0">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3200">
                              <a:solidFill>
                                <a:srgbClr val="C00000"/>
                              </a:solidFill>
                              <a:latin typeface="Cambria Math"/>
                              <a:ea typeface="微软雅黑" panose="020B0503020204020204" pitchFamily="34" charset="-122"/>
                              <a:cs typeface="Arial" panose="020B0604020202020204" pitchFamily="34" charset="0"/>
                            </a:rPr>
                            <m:t>𝑉𝐷𝑀</m:t>
                          </m:r>
                        </m:e>
                        <m:sub>
                          <m:r>
                            <a:rPr lang="en-US" altLang="zh-CN" sz="3200">
                              <a:solidFill>
                                <a:srgbClr val="C00000"/>
                              </a:solidFill>
                              <a:latin typeface="Cambria Math"/>
                              <a:ea typeface="微软雅黑" panose="020B0503020204020204" pitchFamily="34" charset="-122"/>
                              <a:cs typeface="Arial" panose="020B0604020202020204" pitchFamily="34" charset="0"/>
                            </a:rPr>
                            <m:t>𝑝</m:t>
                          </m:r>
                        </m:sub>
                      </m:sSub>
                      <m:d>
                        <m:dPr>
                          <m:ctrlPr>
                            <a:rPr lang="zh-CN" altLang="zh-CN" sz="3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3200">
                              <a:solidFill>
                                <a:srgbClr val="C00000"/>
                              </a:solidFill>
                              <a:latin typeface="Cambria Math"/>
                              <a:ea typeface="微软雅黑" panose="020B0503020204020204" pitchFamily="34" charset="-122"/>
                              <a:cs typeface="Arial" panose="020B0604020202020204" pitchFamily="34" charset="0"/>
                            </a:rPr>
                            <m:t>𝑏</m:t>
                          </m:r>
                          <m:r>
                            <a:rPr lang="en-US" altLang="zh-CN" sz="3200">
                              <a:solidFill>
                                <a:srgbClr val="C00000"/>
                              </a:solidFill>
                              <a:latin typeface="Cambria Math"/>
                              <a:ea typeface="微软雅黑" panose="020B0503020204020204" pitchFamily="34" charset="-122"/>
                              <a:cs typeface="Arial" panose="020B0604020202020204" pitchFamily="34" charset="0"/>
                            </a:rPr>
                            <m:t>,</m:t>
                          </m:r>
                          <m:r>
                            <a:rPr lang="en-US" altLang="zh-CN" sz="3200">
                              <a:solidFill>
                                <a:srgbClr val="C00000"/>
                              </a:solidFill>
                              <a:latin typeface="Cambria Math"/>
                              <a:ea typeface="微软雅黑" panose="020B0503020204020204" pitchFamily="34" charset="-122"/>
                              <a:cs typeface="Arial" panose="020B0604020202020204" pitchFamily="34" charset="0"/>
                            </a:rPr>
                            <m:t>𝑐</m:t>
                          </m:r>
                        </m:e>
                      </m:d>
                      <m:r>
                        <a:rPr lang="en-US" altLang="zh-CN" sz="3200">
                          <a:solidFill>
                            <a:srgbClr val="C00000"/>
                          </a:solidFill>
                          <a:latin typeface="Cambria Math"/>
                          <a:ea typeface="微软雅黑" panose="020B0503020204020204" pitchFamily="34" charset="-122"/>
                          <a:cs typeface="Arial" panose="020B0604020202020204" pitchFamily="34" charset="0"/>
                        </a:rPr>
                        <m:t>=</m:t>
                      </m:r>
                      <m:nary>
                        <m:naryPr>
                          <m:chr m:val="∑"/>
                          <m:limLoc m:val="undOvr"/>
                          <m:supHide m:val="on"/>
                          <m:ctrlPr>
                            <a:rPr lang="zh-CN" altLang="zh-CN" sz="3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3200">
                              <a:solidFill>
                                <a:srgbClr val="C00000"/>
                              </a:solidFill>
                              <a:latin typeface="Cambria Math"/>
                              <a:ea typeface="微软雅黑" panose="020B0503020204020204" pitchFamily="34" charset="-122"/>
                              <a:cs typeface="Arial" panose="020B0604020202020204" pitchFamily="34" charset="0"/>
                            </a:rPr>
                            <m:t>𝑘</m:t>
                          </m:r>
                        </m:sub>
                        <m:sup/>
                        <m:e>
                          <m:sSup>
                            <m:sSupPr>
                              <m:ctrlPr>
                                <a:rPr lang="zh-CN" altLang="zh-CN" sz="3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d>
                                <m:dPr>
                                  <m:begChr m:val="|"/>
                                  <m:endChr m:val="|"/>
                                  <m:ctrlPr>
                                    <a:rPr lang="zh-CN" altLang="zh-CN" sz="3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3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3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3200">
                                              <a:solidFill>
                                                <a:srgbClr val="C00000"/>
                                              </a:solidFill>
                                              <a:latin typeface="Cambria Math"/>
                                              <a:ea typeface="微软雅黑" panose="020B0503020204020204" pitchFamily="34" charset="-122"/>
                                              <a:cs typeface="Arial" panose="020B0604020202020204" pitchFamily="34" charset="0"/>
                                            </a:rPr>
                                            <m:t>𝑚</m:t>
                                          </m:r>
                                        </m:e>
                                        <m:sub>
                                          <m:r>
                                            <a:rPr lang="en-US" altLang="zh-CN" sz="3200">
                                              <a:solidFill>
                                                <a:srgbClr val="C00000"/>
                                              </a:solidFill>
                                              <a:latin typeface="Cambria Math"/>
                                              <a:ea typeface="微软雅黑" panose="020B0503020204020204" pitchFamily="34" charset="-122"/>
                                              <a:cs typeface="Arial" panose="020B0604020202020204" pitchFamily="34" charset="0"/>
                                            </a:rPr>
                                            <m:t>𝑗</m:t>
                                          </m:r>
                                          <m:r>
                                            <a:rPr lang="en-US" altLang="zh-CN" sz="3200">
                                              <a:solidFill>
                                                <a:srgbClr val="C00000"/>
                                              </a:solidFill>
                                              <a:latin typeface="Cambria Math"/>
                                              <a:ea typeface="微软雅黑" panose="020B0503020204020204" pitchFamily="34" charset="-122"/>
                                              <a:cs typeface="Arial" panose="020B0604020202020204" pitchFamily="34" charset="0"/>
                                            </a:rPr>
                                            <m:t>,</m:t>
                                          </m:r>
                                          <m:r>
                                            <a:rPr lang="en-US" altLang="zh-CN" sz="3200">
                                              <a:solidFill>
                                                <a:srgbClr val="C00000"/>
                                              </a:solidFill>
                                              <a:latin typeface="Cambria Math"/>
                                              <a:ea typeface="微软雅黑" panose="020B0503020204020204" pitchFamily="34" charset="-122"/>
                                              <a:cs typeface="Arial" panose="020B0604020202020204" pitchFamily="34" charset="0"/>
                                            </a:rPr>
                                            <m:t>𝑏</m:t>
                                          </m:r>
                                          <m:r>
                                            <a:rPr lang="en-US" altLang="zh-CN" sz="3200">
                                              <a:solidFill>
                                                <a:srgbClr val="C00000"/>
                                              </a:solidFill>
                                              <a:latin typeface="Cambria Math"/>
                                              <a:ea typeface="微软雅黑" panose="020B0503020204020204" pitchFamily="34" charset="-122"/>
                                              <a:cs typeface="Arial" panose="020B0604020202020204" pitchFamily="34" charset="0"/>
                                            </a:rPr>
                                            <m:t>,</m:t>
                                          </m:r>
                                          <m:r>
                                            <a:rPr lang="en-US" altLang="zh-CN" sz="3200">
                                              <a:solidFill>
                                                <a:srgbClr val="C00000"/>
                                              </a:solidFill>
                                              <a:latin typeface="Cambria Math"/>
                                              <a:ea typeface="微软雅黑" panose="020B0503020204020204" pitchFamily="34" charset="-122"/>
                                              <a:cs typeface="Arial" panose="020B0604020202020204" pitchFamily="34" charset="0"/>
                                            </a:rPr>
                                            <m:t>𝑘</m:t>
                                          </m:r>
                                        </m:sub>
                                      </m:sSub>
                                    </m:num>
                                    <m:den>
                                      <m:sSub>
                                        <m:sSubPr>
                                          <m:ctrlPr>
                                            <a:rPr lang="zh-CN" altLang="zh-CN" sz="3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3200">
                                              <a:solidFill>
                                                <a:srgbClr val="C00000"/>
                                              </a:solidFill>
                                              <a:latin typeface="Cambria Math"/>
                                              <a:ea typeface="微软雅黑" panose="020B0503020204020204" pitchFamily="34" charset="-122"/>
                                              <a:cs typeface="Arial" panose="020B0604020202020204" pitchFamily="34" charset="0"/>
                                            </a:rPr>
                                            <m:t>𝑚</m:t>
                                          </m:r>
                                        </m:e>
                                        <m:sub>
                                          <m:r>
                                            <a:rPr lang="en-US" altLang="zh-CN" sz="3200">
                                              <a:solidFill>
                                                <a:srgbClr val="C00000"/>
                                              </a:solidFill>
                                              <a:latin typeface="Cambria Math"/>
                                              <a:ea typeface="微软雅黑" panose="020B0503020204020204" pitchFamily="34" charset="-122"/>
                                              <a:cs typeface="Arial" panose="020B0604020202020204" pitchFamily="34" charset="0"/>
                                            </a:rPr>
                                            <m:t>𝑗</m:t>
                                          </m:r>
                                          <m:r>
                                            <a:rPr lang="en-US" altLang="zh-CN" sz="3200">
                                              <a:solidFill>
                                                <a:srgbClr val="C00000"/>
                                              </a:solidFill>
                                              <a:latin typeface="Cambria Math"/>
                                              <a:ea typeface="微软雅黑" panose="020B0503020204020204" pitchFamily="34" charset="-122"/>
                                              <a:cs typeface="Arial" panose="020B0604020202020204" pitchFamily="34" charset="0"/>
                                            </a:rPr>
                                            <m:t>,</m:t>
                                          </m:r>
                                          <m:r>
                                            <a:rPr lang="en-US" altLang="zh-CN" sz="3200">
                                              <a:solidFill>
                                                <a:srgbClr val="C00000"/>
                                              </a:solidFill>
                                              <a:latin typeface="Cambria Math"/>
                                              <a:ea typeface="微软雅黑" panose="020B0503020204020204" pitchFamily="34" charset="-122"/>
                                              <a:cs typeface="Arial" panose="020B0604020202020204" pitchFamily="34" charset="0"/>
                                            </a:rPr>
                                            <m:t>𝑏</m:t>
                                          </m:r>
                                        </m:sub>
                                      </m:sSub>
                                    </m:den>
                                  </m:f>
                                  <m:r>
                                    <a:rPr lang="en-US" altLang="zh-CN" sz="3200">
                                      <a:solidFill>
                                        <a:srgbClr val="C00000"/>
                                      </a:solidFill>
                                      <a:latin typeface="Cambria Math"/>
                                      <a:ea typeface="微软雅黑" panose="020B0503020204020204" pitchFamily="34" charset="-122"/>
                                      <a:cs typeface="Arial" panose="020B0604020202020204" pitchFamily="34" charset="0"/>
                                    </a:rPr>
                                    <m:t>−</m:t>
                                  </m:r>
                                  <m:f>
                                    <m:fPr>
                                      <m:ctrlPr>
                                        <a:rPr lang="zh-CN" altLang="zh-CN" sz="3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3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3200">
                                              <a:solidFill>
                                                <a:srgbClr val="C00000"/>
                                              </a:solidFill>
                                              <a:latin typeface="Cambria Math"/>
                                              <a:ea typeface="微软雅黑" panose="020B0503020204020204" pitchFamily="34" charset="-122"/>
                                              <a:cs typeface="Arial" panose="020B0604020202020204" pitchFamily="34" charset="0"/>
                                            </a:rPr>
                                            <m:t>𝑚</m:t>
                                          </m:r>
                                        </m:e>
                                        <m:sub>
                                          <m:r>
                                            <a:rPr lang="en-US" altLang="zh-CN" sz="3200">
                                              <a:solidFill>
                                                <a:srgbClr val="C00000"/>
                                              </a:solidFill>
                                              <a:latin typeface="Cambria Math"/>
                                              <a:ea typeface="微软雅黑" panose="020B0503020204020204" pitchFamily="34" charset="-122"/>
                                              <a:cs typeface="Arial" panose="020B0604020202020204" pitchFamily="34" charset="0"/>
                                            </a:rPr>
                                            <m:t>𝑗</m:t>
                                          </m:r>
                                          <m:r>
                                            <a:rPr lang="en-US" altLang="zh-CN" sz="3200">
                                              <a:solidFill>
                                                <a:srgbClr val="C00000"/>
                                              </a:solidFill>
                                              <a:latin typeface="Cambria Math"/>
                                              <a:ea typeface="微软雅黑" panose="020B0503020204020204" pitchFamily="34" charset="-122"/>
                                              <a:cs typeface="Arial" panose="020B0604020202020204" pitchFamily="34" charset="0"/>
                                            </a:rPr>
                                            <m:t>,</m:t>
                                          </m:r>
                                          <m:r>
                                            <a:rPr lang="en-US" altLang="zh-CN" sz="3200">
                                              <a:solidFill>
                                                <a:srgbClr val="C00000"/>
                                              </a:solidFill>
                                              <a:latin typeface="Cambria Math"/>
                                              <a:ea typeface="微软雅黑" panose="020B0503020204020204" pitchFamily="34" charset="-122"/>
                                              <a:cs typeface="Arial" panose="020B0604020202020204" pitchFamily="34" charset="0"/>
                                            </a:rPr>
                                            <m:t>𝑐</m:t>
                                          </m:r>
                                          <m:r>
                                            <a:rPr lang="en-US" altLang="zh-CN" sz="3200">
                                              <a:solidFill>
                                                <a:srgbClr val="C00000"/>
                                              </a:solidFill>
                                              <a:latin typeface="Cambria Math"/>
                                              <a:ea typeface="微软雅黑" panose="020B0503020204020204" pitchFamily="34" charset="-122"/>
                                              <a:cs typeface="Arial" panose="020B0604020202020204" pitchFamily="34" charset="0"/>
                                            </a:rPr>
                                            <m:t>,</m:t>
                                          </m:r>
                                          <m:r>
                                            <a:rPr lang="en-US" altLang="zh-CN" sz="3200">
                                              <a:solidFill>
                                                <a:srgbClr val="C00000"/>
                                              </a:solidFill>
                                              <a:latin typeface="Cambria Math"/>
                                              <a:ea typeface="微软雅黑" panose="020B0503020204020204" pitchFamily="34" charset="-122"/>
                                              <a:cs typeface="Arial" panose="020B0604020202020204" pitchFamily="34" charset="0"/>
                                            </a:rPr>
                                            <m:t>𝑘</m:t>
                                          </m:r>
                                        </m:sub>
                                      </m:sSub>
                                    </m:num>
                                    <m:den>
                                      <m:sSub>
                                        <m:sSubPr>
                                          <m:ctrlPr>
                                            <a:rPr lang="zh-CN" altLang="zh-CN" sz="3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3200">
                                              <a:solidFill>
                                                <a:srgbClr val="C00000"/>
                                              </a:solidFill>
                                              <a:latin typeface="Cambria Math"/>
                                              <a:ea typeface="微软雅黑" panose="020B0503020204020204" pitchFamily="34" charset="-122"/>
                                              <a:cs typeface="Arial" panose="020B0604020202020204" pitchFamily="34" charset="0"/>
                                            </a:rPr>
                                            <m:t>𝑚</m:t>
                                          </m:r>
                                        </m:e>
                                        <m:sub>
                                          <m:r>
                                            <a:rPr lang="en-US" altLang="zh-CN" sz="3200">
                                              <a:solidFill>
                                                <a:srgbClr val="C00000"/>
                                              </a:solidFill>
                                              <a:latin typeface="Cambria Math"/>
                                              <a:ea typeface="微软雅黑" panose="020B0503020204020204" pitchFamily="34" charset="-122"/>
                                              <a:cs typeface="Arial" panose="020B0604020202020204" pitchFamily="34" charset="0"/>
                                            </a:rPr>
                                            <m:t>𝑗</m:t>
                                          </m:r>
                                          <m:r>
                                            <a:rPr lang="en-US" altLang="zh-CN" sz="3200">
                                              <a:solidFill>
                                                <a:srgbClr val="C00000"/>
                                              </a:solidFill>
                                              <a:latin typeface="Cambria Math"/>
                                              <a:ea typeface="微软雅黑" panose="020B0503020204020204" pitchFamily="34" charset="-122"/>
                                              <a:cs typeface="Arial" panose="020B0604020202020204" pitchFamily="34" charset="0"/>
                                            </a:rPr>
                                            <m:t>,</m:t>
                                          </m:r>
                                          <m:r>
                                            <a:rPr lang="en-US" altLang="zh-CN" sz="3200">
                                              <a:solidFill>
                                                <a:srgbClr val="C00000"/>
                                              </a:solidFill>
                                              <a:latin typeface="Cambria Math"/>
                                              <a:ea typeface="微软雅黑" panose="020B0503020204020204" pitchFamily="34" charset="-122"/>
                                              <a:cs typeface="Arial" panose="020B0604020202020204" pitchFamily="34" charset="0"/>
                                            </a:rPr>
                                            <m:t>𝑐</m:t>
                                          </m:r>
                                        </m:sub>
                                      </m:sSub>
                                    </m:den>
                                  </m:f>
                                </m:e>
                              </m:d>
                            </m:e>
                            <m:sup>
                              <m:r>
                                <a:rPr lang="en-US" altLang="zh-CN" sz="3200">
                                  <a:solidFill>
                                    <a:srgbClr val="C00000"/>
                                  </a:solidFill>
                                  <a:latin typeface="Cambria Math"/>
                                  <a:ea typeface="微软雅黑" panose="020B0503020204020204" pitchFamily="34" charset="-122"/>
                                  <a:cs typeface="Arial" panose="020B0604020202020204" pitchFamily="34" charset="0"/>
                                </a:rPr>
                                <m:t>𝑝</m:t>
                              </m:r>
                            </m:sup>
                          </m:sSup>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VDM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距离刻画的是特征取值在各簇的分布差异。</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2.2.2 </a:t>
            </a:r>
            <a:r>
              <a:rPr lang="zh-CN" altLang="en-US" sz="2800" b="1" dirty="0">
                <a:solidFill>
                  <a:srgbClr val="0070C0"/>
                </a:solidFill>
                <a:latin typeface="微软雅黑" panose="020B0503020204020204" pitchFamily="34" charset="-122"/>
                <a:ea typeface="微软雅黑" panose="020B0503020204020204" pitchFamily="34" charset="-122"/>
              </a:rPr>
              <a:t>样本点常用距离度量</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33</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混合加权距离</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当样本特征既有有序特征，又有无序特征时，可将</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𝑝</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距离和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VDM</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距离混合使用。同时还可以根据各特征的重要性进行加权。</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假设</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为有序特征，</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为无序特征，</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为各特征权值，通常满足</a:t>
                </a:r>
                <a14:m>
                  <m:oMath xmlns:m="http://schemas.openxmlformats.org/officeDocument/2006/math">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nary>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，混合加权距离为：</a:t>
                </a:r>
                <a14:m>
                  <m:oMath xmlns:m="http://schemas.openxmlformats.org/officeDocument/2006/math">
                    <m:r>
                      <a:rPr lang="en-US" altLang="zh-CN" sz="2400" smtClean="0">
                        <a:solidFill>
                          <a:srgbClr val="C00000"/>
                        </a:solidFill>
                        <a:latin typeface="Cambria Math"/>
                        <a:ea typeface="微软雅黑" panose="020B0503020204020204" pitchFamily="34" charset="-122"/>
                        <a:cs typeface="Arial" panose="020B0604020202020204" pitchFamily="34" charset="0"/>
                      </a:rPr>
                      <m:t>𝑑𝑖𝑠𝑡</m:t>
                    </m:r>
                    <m:d>
                      <m:d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a:solidFill>
                                  <a:srgbClr val="C00000"/>
                                </a:solidFill>
                                <a:latin typeface="Cambria Math"/>
                                <a:ea typeface="微软雅黑" panose="020B0503020204020204" pitchFamily="34" charset="-122"/>
                                <a:cs typeface="Arial" panose="020B0604020202020204" pitchFamily="34" charset="0"/>
                              </a:rPr>
                              <m:t>𝒙</m:t>
                            </m:r>
                          </m:e>
                          <m:sub>
                            <m:r>
                              <a:rPr lang="en-US" altLang="zh-CN" sz="2400">
                                <a:solidFill>
                                  <a:srgbClr val="C00000"/>
                                </a:solidFill>
                                <a:latin typeface="Cambria Math"/>
                                <a:ea typeface="微软雅黑" panose="020B0503020204020204" pitchFamily="34" charset="-122"/>
                                <a:cs typeface="Arial" panose="020B0604020202020204" pitchFamily="34" charset="0"/>
                              </a:rPr>
                              <m:t>𝑖</m:t>
                            </m:r>
                          </m:sub>
                        </m:sSub>
                        <m:r>
                          <a:rPr lang="en-US" altLang="zh-CN" sz="24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a:solidFill>
                                  <a:srgbClr val="C00000"/>
                                </a:solidFill>
                                <a:latin typeface="Cambria Math"/>
                                <a:ea typeface="微软雅黑" panose="020B0503020204020204" pitchFamily="34" charset="-122"/>
                                <a:cs typeface="Arial" panose="020B0604020202020204" pitchFamily="34" charset="0"/>
                              </a:rPr>
                              <m:t>𝒙</m:t>
                            </m:r>
                          </m:e>
                          <m:sub>
                            <m:r>
                              <a:rPr lang="en-US" altLang="zh-CN" sz="2400">
                                <a:solidFill>
                                  <a:srgbClr val="C00000"/>
                                </a:solidFill>
                                <a:latin typeface="Cambria Math"/>
                                <a:ea typeface="微软雅黑" panose="020B0503020204020204" pitchFamily="34" charset="-122"/>
                                <a:cs typeface="Arial" panose="020B0604020202020204" pitchFamily="34" charset="0"/>
                              </a:rPr>
                              <m:t>𝑗</m:t>
                            </m:r>
                          </m:sub>
                        </m:sSub>
                      </m:e>
                    </m:d>
                    <m:r>
                      <a:rPr lang="en-US" altLang="zh-CN" sz="24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nary>
                              <m:naryPr>
                                <m:chr m:val="∑"/>
                                <m:limLoc m:val="undOv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400">
                                    <a:solidFill>
                                      <a:srgbClr val="C00000"/>
                                    </a:solidFill>
                                    <a:latin typeface="Cambria Math"/>
                                    <a:ea typeface="微软雅黑" panose="020B0503020204020204" pitchFamily="34" charset="-122"/>
                                    <a:cs typeface="Arial" panose="020B0604020202020204" pitchFamily="34" charset="0"/>
                                  </a:rPr>
                                  <m:t>𝑙</m:t>
                                </m:r>
                                <m:r>
                                  <a:rPr lang="en-US" altLang="zh-CN" sz="2400">
                                    <a:solidFill>
                                      <a:srgbClr val="C00000"/>
                                    </a:solidFill>
                                    <a:latin typeface="Cambria Math"/>
                                    <a:ea typeface="微软雅黑" panose="020B0503020204020204" pitchFamily="34" charset="-122"/>
                                    <a:cs typeface="Arial" panose="020B0604020202020204" pitchFamily="34" charset="0"/>
                                  </a:rPr>
                                  <m:t>=1</m:t>
                                </m:r>
                              </m:sub>
                              <m:sup>
                                <m:r>
                                  <a:rPr lang="en-US" altLang="zh-CN" sz="2400">
                                    <a:solidFill>
                                      <a:srgbClr val="C00000"/>
                                    </a:solidFill>
                                    <a:latin typeface="Cambria Math"/>
                                    <a:ea typeface="微软雅黑" panose="020B0503020204020204" pitchFamily="34" charset="-122"/>
                                    <a:cs typeface="Arial" panose="020B0604020202020204" pitchFamily="34" charset="0"/>
                                  </a:rPr>
                                  <m:t>𝑟</m:t>
                                </m:r>
                              </m:sup>
                              <m:e>
                                <m:sSup>
                                  <m:sSup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p>
                                      <m:sSup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srgbClr val="C00000"/>
                                            </a:solidFill>
                                            <a:latin typeface="Cambria Math"/>
                                            <a:ea typeface="微软雅黑" panose="020B0503020204020204" pitchFamily="34" charset="-122"/>
                                            <a:cs typeface="Arial" panose="020B0604020202020204" pitchFamily="34" charset="0"/>
                                          </a:rPr>
                                          <m:t>𝑤</m:t>
                                        </m:r>
                                      </m:e>
                                      <m:sup>
                                        <m:d>
                                          <m:d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a:solidFill>
                                                  <a:srgbClr val="C00000"/>
                                                </a:solidFill>
                                                <a:latin typeface="Cambria Math"/>
                                                <a:ea typeface="微软雅黑" panose="020B0503020204020204" pitchFamily="34" charset="-122"/>
                                                <a:cs typeface="Arial" panose="020B0604020202020204" pitchFamily="34" charset="0"/>
                                              </a:rPr>
                                              <m:t>𝑙</m:t>
                                            </m:r>
                                          </m:e>
                                        </m:d>
                                      </m:sup>
                                    </m:sSup>
                                    <m:r>
                                      <a:rPr lang="en-US" altLang="zh-CN" sz="2400">
                                        <a:solidFill>
                                          <a:srgbClr val="C00000"/>
                                        </a:solidFill>
                                        <a:latin typeface="Cambria Math"/>
                                        <a:ea typeface="微软雅黑" panose="020B0503020204020204" pitchFamily="34" charset="-122"/>
                                        <a:cs typeface="Arial" panose="020B0604020202020204" pitchFamily="34" charset="0"/>
                                      </a:rPr>
                                      <m:t>∙</m:t>
                                    </m:r>
                                    <m:d>
                                      <m:dPr>
                                        <m:begChr m:val="|"/>
                                        <m:endChr m:val="|"/>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a:solidFill>
                                                      <a:srgbClr val="C00000"/>
                                                    </a:solidFill>
                                                    <a:latin typeface="Cambria Math"/>
                                                    <a:ea typeface="微软雅黑" panose="020B0503020204020204" pitchFamily="34" charset="-122"/>
                                                    <a:cs typeface="Arial" panose="020B0604020202020204" pitchFamily="34" charset="0"/>
                                                  </a:rPr>
                                                  <m:t>𝑥</m:t>
                                                </m:r>
                                              </m:e>
                                              <m:sub>
                                                <m:r>
                                                  <a:rPr lang="en-US" altLang="zh-CN" sz="2400">
                                                    <a:solidFill>
                                                      <a:srgbClr val="C00000"/>
                                                    </a:solidFill>
                                                    <a:latin typeface="Cambria Math"/>
                                                    <a:ea typeface="微软雅黑" panose="020B0503020204020204" pitchFamily="34" charset="-122"/>
                                                    <a:cs typeface="Arial" panose="020B0604020202020204" pitchFamily="34" charset="0"/>
                                                  </a:rPr>
                                                  <m:t>𝑖</m:t>
                                                </m:r>
                                              </m:sub>
                                            </m:sSub>
                                          </m:e>
                                          <m:sup>
                                            <m:d>
                                              <m:d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a:solidFill>
                                                      <a:srgbClr val="C00000"/>
                                                    </a:solidFill>
                                                    <a:latin typeface="Cambria Math"/>
                                                    <a:ea typeface="微软雅黑" panose="020B0503020204020204" pitchFamily="34" charset="-122"/>
                                                    <a:cs typeface="Arial" panose="020B0604020202020204" pitchFamily="34" charset="0"/>
                                                  </a:rPr>
                                                  <m:t>𝑙</m:t>
                                                </m:r>
                                              </m:e>
                                            </m:d>
                                          </m:sup>
                                        </m:sSup>
                                        <m:r>
                                          <a:rPr lang="en-US" altLang="zh-CN" sz="24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a:solidFill>
                                                      <a:srgbClr val="C00000"/>
                                                    </a:solidFill>
                                                    <a:latin typeface="Cambria Math"/>
                                                    <a:ea typeface="微软雅黑" panose="020B0503020204020204" pitchFamily="34" charset="-122"/>
                                                    <a:cs typeface="Arial" panose="020B0604020202020204" pitchFamily="34" charset="0"/>
                                                  </a:rPr>
                                                  <m:t>𝑥</m:t>
                                                </m:r>
                                              </m:e>
                                              <m:sub>
                                                <m:r>
                                                  <a:rPr lang="en-US" altLang="zh-CN" sz="2400">
                                                    <a:solidFill>
                                                      <a:srgbClr val="C00000"/>
                                                    </a:solidFill>
                                                    <a:latin typeface="Cambria Math"/>
                                                    <a:ea typeface="微软雅黑" panose="020B0503020204020204" pitchFamily="34" charset="-122"/>
                                                    <a:cs typeface="Arial" panose="020B0604020202020204" pitchFamily="34" charset="0"/>
                                                  </a:rPr>
                                                  <m:t>𝑗</m:t>
                                                </m:r>
                                              </m:sub>
                                            </m:sSub>
                                          </m:e>
                                          <m:sup>
                                            <m:d>
                                              <m:d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a:solidFill>
                                                      <a:srgbClr val="C00000"/>
                                                    </a:solidFill>
                                                    <a:latin typeface="Cambria Math"/>
                                                    <a:ea typeface="微软雅黑" panose="020B0503020204020204" pitchFamily="34" charset="-122"/>
                                                    <a:cs typeface="Arial" panose="020B0604020202020204" pitchFamily="34" charset="0"/>
                                                  </a:rPr>
                                                  <m:t>𝑙</m:t>
                                                </m:r>
                                              </m:e>
                                            </m:d>
                                          </m:sup>
                                        </m:sSup>
                                      </m:e>
                                    </m:d>
                                  </m:e>
                                  <m:sup>
                                    <m:r>
                                      <a:rPr lang="en-US" altLang="zh-CN" sz="2400">
                                        <a:solidFill>
                                          <a:srgbClr val="C00000"/>
                                        </a:solidFill>
                                        <a:latin typeface="Cambria Math"/>
                                        <a:ea typeface="微软雅黑" panose="020B0503020204020204" pitchFamily="34" charset="-122"/>
                                        <a:cs typeface="Arial" panose="020B0604020202020204" pitchFamily="34" charset="0"/>
                                      </a:rPr>
                                      <m:t>𝑝</m:t>
                                    </m:r>
                                  </m:sup>
                                </m:sSup>
                              </m:e>
                            </m:nary>
                            <m:r>
                              <a:rPr lang="en-US" altLang="zh-CN" sz="2400">
                                <a:solidFill>
                                  <a:srgbClr val="C00000"/>
                                </a:solidFill>
                                <a:latin typeface="Cambria Math"/>
                                <a:ea typeface="微软雅黑" panose="020B0503020204020204" pitchFamily="34" charset="-122"/>
                                <a:cs typeface="Arial" panose="020B0604020202020204" pitchFamily="34" charset="0"/>
                              </a:rPr>
                              <m:t>+</m:t>
                            </m:r>
                            <m:nary>
                              <m:naryPr>
                                <m:chr m:val="∑"/>
                                <m:limLoc m:val="undOv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400">
                                    <a:solidFill>
                                      <a:srgbClr val="C00000"/>
                                    </a:solidFill>
                                    <a:latin typeface="Cambria Math"/>
                                    <a:ea typeface="微软雅黑" panose="020B0503020204020204" pitchFamily="34" charset="-122"/>
                                    <a:cs typeface="Arial" panose="020B0604020202020204" pitchFamily="34" charset="0"/>
                                  </a:rPr>
                                  <m:t>𝑙</m:t>
                                </m:r>
                                <m:r>
                                  <a:rPr lang="en-US" altLang="zh-CN" sz="2400">
                                    <a:solidFill>
                                      <a:srgbClr val="C00000"/>
                                    </a:solidFill>
                                    <a:latin typeface="Cambria Math"/>
                                    <a:ea typeface="微软雅黑" panose="020B0503020204020204" pitchFamily="34" charset="-122"/>
                                    <a:cs typeface="Arial" panose="020B0604020202020204" pitchFamily="34" charset="0"/>
                                  </a:rPr>
                                  <m:t>=</m:t>
                                </m:r>
                                <m:r>
                                  <a:rPr lang="en-US" altLang="zh-CN" sz="2400">
                                    <a:solidFill>
                                      <a:srgbClr val="C00000"/>
                                    </a:solidFill>
                                    <a:latin typeface="Cambria Math"/>
                                    <a:ea typeface="微软雅黑" panose="020B0503020204020204" pitchFamily="34" charset="-122"/>
                                    <a:cs typeface="Arial" panose="020B0604020202020204" pitchFamily="34" charset="0"/>
                                  </a:rPr>
                                  <m:t>𝑟</m:t>
                                </m:r>
                                <m:r>
                                  <a:rPr lang="en-US" altLang="zh-CN" sz="2400">
                                    <a:solidFill>
                                      <a:srgbClr val="C00000"/>
                                    </a:solidFill>
                                    <a:latin typeface="Cambria Math"/>
                                    <a:ea typeface="微软雅黑" panose="020B0503020204020204" pitchFamily="34" charset="-122"/>
                                    <a:cs typeface="Arial" panose="020B0604020202020204" pitchFamily="34" charset="0"/>
                                  </a:rPr>
                                  <m:t>+1</m:t>
                                </m:r>
                              </m:sub>
                              <m:sup>
                                <m:r>
                                  <a:rPr lang="en-US" altLang="zh-CN" sz="2400">
                                    <a:solidFill>
                                      <a:srgbClr val="C00000"/>
                                    </a:solidFill>
                                    <a:latin typeface="Cambria Math"/>
                                    <a:ea typeface="微软雅黑" panose="020B0503020204020204" pitchFamily="34" charset="-122"/>
                                    <a:cs typeface="Arial" panose="020B0604020202020204" pitchFamily="34" charset="0"/>
                                  </a:rPr>
                                  <m:t>𝑚</m:t>
                                </m:r>
                              </m:sup>
                              <m:e>
                                <m:sSup>
                                  <m:sSup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400">
                                        <a:solidFill>
                                          <a:srgbClr val="C00000"/>
                                        </a:solidFill>
                                        <a:latin typeface="Cambria Math"/>
                                        <a:ea typeface="微软雅黑" panose="020B0503020204020204" pitchFamily="34" charset="-122"/>
                                        <a:cs typeface="Arial" panose="020B0604020202020204" pitchFamily="34" charset="0"/>
                                      </a:rPr>
                                      <m:t>𝑤</m:t>
                                    </m:r>
                                  </m:e>
                                  <m:sup>
                                    <m:d>
                                      <m:d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a:solidFill>
                                              <a:srgbClr val="C00000"/>
                                            </a:solidFill>
                                            <a:latin typeface="Cambria Math"/>
                                            <a:ea typeface="微软雅黑" panose="020B0503020204020204" pitchFamily="34" charset="-122"/>
                                            <a:cs typeface="Arial" panose="020B0604020202020204" pitchFamily="34" charset="0"/>
                                          </a:rPr>
                                          <m:t>𝑙</m:t>
                                        </m:r>
                                      </m:e>
                                    </m:d>
                                  </m:sup>
                                </m:sSup>
                                <m:r>
                                  <a:rPr lang="en-US" altLang="zh-CN" sz="24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a:solidFill>
                                          <a:srgbClr val="C00000"/>
                                        </a:solidFill>
                                        <a:latin typeface="Cambria Math"/>
                                        <a:ea typeface="微软雅黑" panose="020B0503020204020204" pitchFamily="34" charset="-122"/>
                                        <a:cs typeface="Arial" panose="020B0604020202020204" pitchFamily="34" charset="0"/>
                                      </a:rPr>
                                      <m:t>𝑉𝐷𝑀</m:t>
                                    </m:r>
                                  </m:e>
                                  <m:sub>
                                    <m:r>
                                      <a:rPr lang="en-US" altLang="zh-CN" sz="2400">
                                        <a:solidFill>
                                          <a:srgbClr val="C00000"/>
                                        </a:solidFill>
                                        <a:latin typeface="Cambria Math"/>
                                        <a:ea typeface="微软雅黑" panose="020B0503020204020204" pitchFamily="34" charset="-122"/>
                                        <a:cs typeface="Arial" panose="020B0604020202020204" pitchFamily="34" charset="0"/>
                                      </a:rPr>
                                      <m:t>𝑝</m:t>
                                    </m:r>
                                  </m:sub>
                                </m:sSub>
                                <m:d>
                                  <m:d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a:solidFill>
                                                  <a:srgbClr val="C00000"/>
                                                </a:solidFill>
                                                <a:latin typeface="Cambria Math"/>
                                                <a:ea typeface="微软雅黑" panose="020B0503020204020204" pitchFamily="34" charset="-122"/>
                                                <a:cs typeface="Arial" panose="020B0604020202020204" pitchFamily="34" charset="0"/>
                                              </a:rPr>
                                              <m:t>𝑥</m:t>
                                            </m:r>
                                          </m:e>
                                          <m:sub>
                                            <m:r>
                                              <a:rPr lang="en-US" altLang="zh-CN" sz="2400">
                                                <a:solidFill>
                                                  <a:srgbClr val="C00000"/>
                                                </a:solidFill>
                                                <a:latin typeface="Cambria Math"/>
                                                <a:ea typeface="微软雅黑" panose="020B0503020204020204" pitchFamily="34" charset="-122"/>
                                                <a:cs typeface="Arial" panose="020B0604020202020204" pitchFamily="34" charset="0"/>
                                              </a:rPr>
                                              <m:t>𝑖</m:t>
                                            </m:r>
                                          </m:sub>
                                        </m:sSub>
                                      </m:e>
                                      <m:sup>
                                        <m:d>
                                          <m:d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a:solidFill>
                                                  <a:srgbClr val="C00000"/>
                                                </a:solidFill>
                                                <a:latin typeface="Cambria Math"/>
                                                <a:ea typeface="微软雅黑" panose="020B0503020204020204" pitchFamily="34" charset="-122"/>
                                                <a:cs typeface="Arial" panose="020B0604020202020204" pitchFamily="34" charset="0"/>
                                              </a:rPr>
                                              <m:t>𝑙</m:t>
                                            </m:r>
                                          </m:e>
                                        </m:d>
                                      </m:sup>
                                    </m:sSup>
                                    <m:r>
                                      <a:rPr lang="en-US" altLang="zh-CN" sz="2400">
                                        <a:solidFill>
                                          <a:srgbClr val="C00000"/>
                                        </a:solidFill>
                                        <a:latin typeface="Cambria Math"/>
                                        <a:ea typeface="微软雅黑" panose="020B0503020204020204" pitchFamily="34" charset="-122"/>
                                        <a:cs typeface="Arial" panose="020B0604020202020204" pitchFamily="34" charset="0"/>
                                      </a:rPr>
                                      <m:t>,</m:t>
                                    </m:r>
                                    <m:sSup>
                                      <m:sSup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400">
                                                <a:solidFill>
                                                  <a:srgbClr val="C00000"/>
                                                </a:solidFill>
                                                <a:latin typeface="Cambria Math"/>
                                                <a:ea typeface="微软雅黑" panose="020B0503020204020204" pitchFamily="34" charset="-122"/>
                                                <a:cs typeface="Arial" panose="020B0604020202020204" pitchFamily="34" charset="0"/>
                                              </a:rPr>
                                              <m:t>𝑥</m:t>
                                            </m:r>
                                          </m:e>
                                          <m:sub>
                                            <m:r>
                                              <a:rPr lang="en-US" altLang="zh-CN" sz="2400">
                                                <a:solidFill>
                                                  <a:srgbClr val="C00000"/>
                                                </a:solidFill>
                                                <a:latin typeface="Cambria Math"/>
                                                <a:ea typeface="微软雅黑" panose="020B0503020204020204" pitchFamily="34" charset="-122"/>
                                                <a:cs typeface="Arial" panose="020B0604020202020204" pitchFamily="34" charset="0"/>
                                              </a:rPr>
                                              <m:t>𝑗</m:t>
                                            </m:r>
                                          </m:sub>
                                        </m:sSub>
                                      </m:e>
                                      <m:sup>
                                        <m:d>
                                          <m:d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400">
                                                <a:solidFill>
                                                  <a:srgbClr val="C00000"/>
                                                </a:solidFill>
                                                <a:latin typeface="Cambria Math"/>
                                                <a:ea typeface="微软雅黑" panose="020B0503020204020204" pitchFamily="34" charset="-122"/>
                                                <a:cs typeface="Arial" panose="020B0604020202020204" pitchFamily="34" charset="0"/>
                                              </a:rPr>
                                              <m:t>𝑙</m:t>
                                            </m:r>
                                          </m:e>
                                        </m:d>
                                      </m:sup>
                                    </m:sSup>
                                  </m:e>
                                </m:d>
                              </m:e>
                            </m:nary>
                          </m:e>
                        </m:d>
                      </m:e>
                      <m:sup>
                        <m:f>
                          <m:fPr>
                            <m:ctrlPr>
                              <a:rPr lang="zh-CN" altLang="zh-CN" sz="24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400">
                                <a:solidFill>
                                  <a:srgbClr val="C00000"/>
                                </a:solidFill>
                                <a:latin typeface="Cambria Math"/>
                                <a:ea typeface="微软雅黑" panose="020B0503020204020204" pitchFamily="34" charset="-122"/>
                                <a:cs typeface="Arial" panose="020B0604020202020204" pitchFamily="34" charset="0"/>
                              </a:rPr>
                              <m:t>1</m:t>
                            </m:r>
                          </m:num>
                          <m:den>
                            <m:r>
                              <a:rPr lang="en-US" altLang="zh-CN" sz="2400">
                                <a:solidFill>
                                  <a:srgbClr val="C00000"/>
                                </a:solidFill>
                                <a:latin typeface="Cambria Math"/>
                                <a:ea typeface="微软雅黑" panose="020B0503020204020204" pitchFamily="34" charset="-122"/>
                                <a:cs typeface="Arial" panose="020B0604020202020204" pitchFamily="34" charset="0"/>
                              </a:rPr>
                              <m:t>𝑝</m:t>
                            </m:r>
                          </m:den>
                        </m:f>
                      </m:sup>
                    </m:sSup>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权值</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𝑤</m:t>
                        </m:r>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一般靠经验或实验确定。</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r="-886" b="-2112"/>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2.2.2 </a:t>
            </a:r>
            <a:r>
              <a:rPr lang="zh-CN" altLang="en-US" sz="2800" b="1" dirty="0">
                <a:solidFill>
                  <a:srgbClr val="0070C0"/>
                </a:solidFill>
                <a:latin typeface="微软雅黑" panose="020B0503020204020204" pitchFamily="34" charset="-122"/>
                <a:ea typeface="微软雅黑" panose="020B0503020204020204" pitchFamily="34" charset="-122"/>
              </a:rPr>
              <a:t>样本点常用距离度量</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34</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余弦相似度</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余弦相似度刻画的是两个向量之间的夹角，它适合于与向量方向相关的相似性测量。点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的余弦相似度为：</a:t>
                </a:r>
              </a:p>
              <a:p>
                <a:pPr marL="0" indent="457200">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2800" smtClean="0">
                          <a:solidFill>
                            <a:srgbClr val="C00000"/>
                          </a:solidFill>
                          <a:latin typeface="Cambria Math"/>
                          <a:ea typeface="微软雅黑" panose="020B0503020204020204" pitchFamily="34" charset="-122"/>
                          <a:cs typeface="Arial" panose="020B0604020202020204" pitchFamily="34" charset="0"/>
                        </a:rPr>
                        <m:t>cosθ</m:t>
                      </m:r>
                      <m:r>
                        <a:rPr lang="en-US" altLang="zh-CN" sz="2800" smtClean="0">
                          <a:solidFill>
                            <a:srgbClr val="C00000"/>
                          </a:solidFill>
                          <a:latin typeface="Cambria Math"/>
                          <a:ea typeface="微软雅黑" panose="020B0503020204020204" pitchFamily="34" charset="-122"/>
                          <a:cs typeface="Arial" panose="020B0604020202020204" pitchFamily="34" charset="0"/>
                        </a:rPr>
                        <m:t>=</m:t>
                      </m:r>
                      <m:f>
                        <m:f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800">
                                  <a:solidFill>
                                    <a:srgbClr val="C00000"/>
                                  </a:solidFill>
                                  <a:latin typeface="Cambria Math"/>
                                  <a:ea typeface="微软雅黑" panose="020B0503020204020204" pitchFamily="34" charset="-122"/>
                                  <a:cs typeface="Arial" panose="020B0604020202020204" pitchFamily="34" charset="0"/>
                                </a:rPr>
                                <m:t>𝒙</m:t>
                              </m:r>
                            </m:e>
                            <m:sub>
                              <m:r>
                                <a:rPr lang="en-US" altLang="zh-CN" sz="2800">
                                  <a:solidFill>
                                    <a:srgbClr val="C00000"/>
                                  </a:solidFill>
                                  <a:latin typeface="Cambria Math"/>
                                  <a:ea typeface="微软雅黑" panose="020B0503020204020204" pitchFamily="34" charset="-122"/>
                                  <a:cs typeface="Arial" panose="020B0604020202020204" pitchFamily="34" charset="0"/>
                                </a:rPr>
                                <m:t>𝑖</m:t>
                              </m:r>
                            </m:sub>
                          </m:sSub>
                          <m:r>
                            <a:rPr lang="en-US" altLang="zh-CN" sz="28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800">
                                  <a:solidFill>
                                    <a:srgbClr val="C00000"/>
                                  </a:solidFill>
                                  <a:latin typeface="Cambria Math"/>
                                  <a:ea typeface="微软雅黑" panose="020B0503020204020204" pitchFamily="34" charset="-122"/>
                                  <a:cs typeface="Arial" panose="020B0604020202020204" pitchFamily="34" charset="0"/>
                                </a:rPr>
                                <m:t>𝒙</m:t>
                              </m:r>
                            </m:e>
                            <m:sub>
                              <m:r>
                                <a:rPr lang="en-US" altLang="zh-CN" sz="2800">
                                  <a:solidFill>
                                    <a:srgbClr val="C00000"/>
                                  </a:solidFill>
                                  <a:latin typeface="Cambria Math"/>
                                  <a:ea typeface="微软雅黑" panose="020B0503020204020204" pitchFamily="34" charset="-122"/>
                                  <a:cs typeface="Arial" panose="020B0604020202020204" pitchFamily="34" charset="0"/>
                                </a:rPr>
                                <m:t>𝑗</m:t>
                              </m:r>
                            </m:sub>
                          </m:sSub>
                        </m:num>
                        <m:den>
                          <m:d>
                            <m:dPr>
                              <m:begChr m:val="‖"/>
                              <m:endChr m:val="‖"/>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800">
                                      <a:solidFill>
                                        <a:srgbClr val="C00000"/>
                                      </a:solidFill>
                                      <a:latin typeface="Cambria Math"/>
                                      <a:ea typeface="微软雅黑" panose="020B0503020204020204" pitchFamily="34" charset="-122"/>
                                      <a:cs typeface="Arial" panose="020B0604020202020204" pitchFamily="34" charset="0"/>
                                    </a:rPr>
                                    <m:t>𝒙</m:t>
                                  </m:r>
                                </m:e>
                                <m:sub>
                                  <m:r>
                                    <a:rPr lang="en-US" altLang="zh-CN" sz="2800">
                                      <a:solidFill>
                                        <a:srgbClr val="C00000"/>
                                      </a:solidFill>
                                      <a:latin typeface="Cambria Math"/>
                                      <a:ea typeface="微软雅黑" panose="020B0503020204020204" pitchFamily="34" charset="-122"/>
                                      <a:cs typeface="Arial" panose="020B0604020202020204" pitchFamily="34" charset="0"/>
                                    </a:rPr>
                                    <m:t>𝑖</m:t>
                                  </m:r>
                                </m:sub>
                              </m:sSub>
                            </m:e>
                          </m:d>
                          <m:d>
                            <m:dPr>
                              <m:begChr m:val="‖"/>
                              <m:endChr m:val="‖"/>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800">
                                      <a:solidFill>
                                        <a:srgbClr val="C00000"/>
                                      </a:solidFill>
                                      <a:latin typeface="Cambria Math"/>
                                      <a:ea typeface="微软雅黑" panose="020B0503020204020204" pitchFamily="34" charset="-122"/>
                                      <a:cs typeface="Arial" panose="020B0604020202020204" pitchFamily="34" charset="0"/>
                                    </a:rPr>
                                    <m:t>𝒙</m:t>
                                  </m:r>
                                </m:e>
                                <m:sub>
                                  <m:r>
                                    <a:rPr lang="en-US" altLang="zh-CN" sz="2800">
                                      <a:solidFill>
                                        <a:srgbClr val="C00000"/>
                                      </a:solidFill>
                                      <a:latin typeface="Cambria Math"/>
                                      <a:ea typeface="微软雅黑" panose="020B0503020204020204" pitchFamily="34" charset="-122"/>
                                      <a:cs typeface="Arial" panose="020B0604020202020204" pitchFamily="34" charset="0"/>
                                    </a:rPr>
                                    <m:t>𝑗</m:t>
                                  </m:r>
                                </m:sub>
                              </m:sSub>
                            </m:e>
                          </m:d>
                        </m:den>
                      </m:f>
                      <m:r>
                        <a:rPr lang="en-US" altLang="zh-CN" sz="2800">
                          <a:solidFill>
                            <a:srgbClr val="C00000"/>
                          </a:solidFill>
                          <a:latin typeface="Cambria Math"/>
                          <a:ea typeface="微软雅黑" panose="020B0503020204020204" pitchFamily="34" charset="-122"/>
                          <a:cs typeface="Arial" panose="020B0604020202020204" pitchFamily="34" charset="0"/>
                        </a:rPr>
                        <m:t>=</m:t>
                      </m:r>
                      <m:f>
                        <m:f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nary>
                            <m:naryPr>
                              <m:chr m:val="∑"/>
                              <m:limLoc m:val="undOv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800">
                                  <a:solidFill>
                                    <a:srgbClr val="C00000"/>
                                  </a:solidFill>
                                  <a:latin typeface="Cambria Math"/>
                                  <a:ea typeface="微软雅黑" panose="020B0503020204020204" pitchFamily="34" charset="-122"/>
                                  <a:cs typeface="Arial" panose="020B0604020202020204" pitchFamily="34" charset="0"/>
                                </a:rPr>
                                <m:t>𝑙</m:t>
                              </m:r>
                              <m:r>
                                <a:rPr lang="en-US" altLang="zh-CN" sz="2800">
                                  <a:solidFill>
                                    <a:srgbClr val="C00000"/>
                                  </a:solidFill>
                                  <a:latin typeface="Cambria Math"/>
                                  <a:ea typeface="微软雅黑" panose="020B0503020204020204" pitchFamily="34" charset="-122"/>
                                  <a:cs typeface="Arial" panose="020B0604020202020204" pitchFamily="34" charset="0"/>
                                </a:rPr>
                                <m:t>=1</m:t>
                              </m:r>
                            </m:sub>
                            <m:sup>
                              <m:r>
                                <a:rPr lang="en-US" altLang="zh-CN" sz="2800">
                                  <a:solidFill>
                                    <a:srgbClr val="C00000"/>
                                  </a:solidFill>
                                  <a:latin typeface="Cambria Math"/>
                                  <a:ea typeface="微软雅黑" panose="020B0503020204020204" pitchFamily="34" charset="-122"/>
                                  <a:cs typeface="Arial" panose="020B0604020202020204" pitchFamily="34" charset="0"/>
                                </a:rPr>
                                <m:t>𝑛</m:t>
                              </m:r>
                            </m:sup>
                            <m:e>
                              <m:sSup>
                                <m:sSup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800">
                                          <a:solidFill>
                                            <a:srgbClr val="C00000"/>
                                          </a:solidFill>
                                          <a:latin typeface="Cambria Math"/>
                                          <a:ea typeface="微软雅黑" panose="020B0503020204020204" pitchFamily="34" charset="-122"/>
                                          <a:cs typeface="Arial" panose="020B0604020202020204" pitchFamily="34" charset="0"/>
                                        </a:rPr>
                                        <m:t>𝑥</m:t>
                                      </m:r>
                                    </m:e>
                                    <m:sub>
                                      <m:r>
                                        <a:rPr lang="en-US" altLang="zh-CN" sz="2800">
                                          <a:solidFill>
                                            <a:srgbClr val="C00000"/>
                                          </a:solidFill>
                                          <a:latin typeface="Cambria Math"/>
                                          <a:ea typeface="微软雅黑" panose="020B0503020204020204" pitchFamily="34" charset="-122"/>
                                          <a:cs typeface="Arial" panose="020B0604020202020204" pitchFamily="34" charset="0"/>
                                        </a:rPr>
                                        <m:t>𝑖</m:t>
                                      </m:r>
                                    </m:sub>
                                  </m:sSub>
                                </m:e>
                                <m:sup>
                                  <m:d>
                                    <m:d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800">
                                          <a:solidFill>
                                            <a:srgbClr val="C00000"/>
                                          </a:solidFill>
                                          <a:latin typeface="Cambria Math"/>
                                          <a:ea typeface="微软雅黑" panose="020B0503020204020204" pitchFamily="34" charset="-122"/>
                                          <a:cs typeface="Arial" panose="020B0604020202020204" pitchFamily="34" charset="0"/>
                                        </a:rPr>
                                        <m:t>𝑙</m:t>
                                      </m:r>
                                    </m:e>
                                  </m:d>
                                </m:sup>
                              </m:sSup>
                              <m:sSup>
                                <m:sSup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800">
                                          <a:solidFill>
                                            <a:srgbClr val="C00000"/>
                                          </a:solidFill>
                                          <a:latin typeface="Cambria Math"/>
                                          <a:ea typeface="微软雅黑" panose="020B0503020204020204" pitchFamily="34" charset="-122"/>
                                          <a:cs typeface="Arial" panose="020B0604020202020204" pitchFamily="34" charset="0"/>
                                        </a:rPr>
                                        <m:t>𝑥</m:t>
                                      </m:r>
                                    </m:e>
                                    <m:sub>
                                      <m:r>
                                        <a:rPr lang="en-US" altLang="zh-CN" sz="2800">
                                          <a:solidFill>
                                            <a:srgbClr val="C00000"/>
                                          </a:solidFill>
                                          <a:latin typeface="Cambria Math"/>
                                          <a:ea typeface="微软雅黑" panose="020B0503020204020204" pitchFamily="34" charset="-122"/>
                                          <a:cs typeface="Arial" panose="020B0604020202020204" pitchFamily="34" charset="0"/>
                                        </a:rPr>
                                        <m:t>𝑗</m:t>
                                      </m:r>
                                    </m:sub>
                                  </m:sSub>
                                </m:e>
                                <m:sup>
                                  <m:d>
                                    <m:d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800">
                                          <a:solidFill>
                                            <a:srgbClr val="C00000"/>
                                          </a:solidFill>
                                          <a:latin typeface="Cambria Math"/>
                                          <a:ea typeface="微软雅黑" panose="020B0503020204020204" pitchFamily="34" charset="-122"/>
                                          <a:cs typeface="Arial" panose="020B0604020202020204" pitchFamily="34" charset="0"/>
                                        </a:rPr>
                                        <m:t>𝑙</m:t>
                                      </m:r>
                                    </m:e>
                                  </m:d>
                                </m:sup>
                              </m:sSup>
                            </m:e>
                          </m:nary>
                        </m:num>
                        <m:den>
                          <m:rad>
                            <m:radPr>
                              <m:degHide m:val="on"/>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radPr>
                            <m:deg/>
                            <m:e>
                              <m:nary>
                                <m:naryPr>
                                  <m:chr m:val="∑"/>
                                  <m:limLoc m:val="undOv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800">
                                      <a:solidFill>
                                        <a:srgbClr val="C00000"/>
                                      </a:solidFill>
                                      <a:latin typeface="Cambria Math"/>
                                      <a:ea typeface="微软雅黑" panose="020B0503020204020204" pitchFamily="34" charset="-122"/>
                                      <a:cs typeface="Arial" panose="020B0604020202020204" pitchFamily="34" charset="0"/>
                                    </a:rPr>
                                    <m:t>𝑙</m:t>
                                  </m:r>
                                  <m:r>
                                    <a:rPr lang="en-US" altLang="zh-CN" sz="2800">
                                      <a:solidFill>
                                        <a:srgbClr val="C00000"/>
                                      </a:solidFill>
                                      <a:latin typeface="Cambria Math"/>
                                      <a:ea typeface="微软雅黑" panose="020B0503020204020204" pitchFamily="34" charset="-122"/>
                                      <a:cs typeface="Arial" panose="020B0604020202020204" pitchFamily="34" charset="0"/>
                                    </a:rPr>
                                    <m:t>=1</m:t>
                                  </m:r>
                                </m:sub>
                                <m:sup>
                                  <m:r>
                                    <a:rPr lang="en-US" altLang="zh-CN" sz="2800">
                                      <a:solidFill>
                                        <a:srgbClr val="C00000"/>
                                      </a:solidFill>
                                      <a:latin typeface="Cambria Math"/>
                                      <a:ea typeface="微软雅黑" panose="020B0503020204020204" pitchFamily="34" charset="-122"/>
                                      <a:cs typeface="Arial" panose="020B0604020202020204" pitchFamily="34" charset="0"/>
                                    </a:rPr>
                                    <m:t>𝑛</m:t>
                                  </m:r>
                                </m:sup>
                                <m:e>
                                  <m:sSup>
                                    <m:sSup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800">
                                                      <a:solidFill>
                                                        <a:srgbClr val="C00000"/>
                                                      </a:solidFill>
                                                      <a:latin typeface="Cambria Math"/>
                                                      <a:ea typeface="微软雅黑" panose="020B0503020204020204" pitchFamily="34" charset="-122"/>
                                                      <a:cs typeface="Arial" panose="020B0604020202020204" pitchFamily="34" charset="0"/>
                                                    </a:rPr>
                                                    <m:t>𝑥</m:t>
                                                  </m:r>
                                                </m:e>
                                                <m:sub>
                                                  <m:r>
                                                    <a:rPr lang="en-US" altLang="zh-CN" sz="2800">
                                                      <a:solidFill>
                                                        <a:srgbClr val="C00000"/>
                                                      </a:solidFill>
                                                      <a:latin typeface="Cambria Math"/>
                                                      <a:ea typeface="微软雅黑" panose="020B0503020204020204" pitchFamily="34" charset="-122"/>
                                                      <a:cs typeface="Arial" panose="020B0604020202020204" pitchFamily="34" charset="0"/>
                                                    </a:rPr>
                                                    <m:t>𝑖</m:t>
                                                  </m:r>
                                                </m:sub>
                                              </m:sSub>
                                            </m:e>
                                            <m:sup>
                                              <m:d>
                                                <m:d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800">
                                                      <a:solidFill>
                                                        <a:srgbClr val="C00000"/>
                                                      </a:solidFill>
                                                      <a:latin typeface="Cambria Math"/>
                                                      <a:ea typeface="微软雅黑" panose="020B0503020204020204" pitchFamily="34" charset="-122"/>
                                                      <a:cs typeface="Arial" panose="020B0604020202020204" pitchFamily="34" charset="0"/>
                                                    </a:rPr>
                                                    <m:t>𝑙</m:t>
                                                  </m:r>
                                                </m:e>
                                              </m:d>
                                            </m:sup>
                                          </m:sSup>
                                        </m:e>
                                      </m:d>
                                    </m:e>
                                    <m:sup>
                                      <m:r>
                                        <a:rPr lang="en-US" altLang="zh-CN" sz="2800">
                                          <a:solidFill>
                                            <a:srgbClr val="C00000"/>
                                          </a:solidFill>
                                          <a:latin typeface="Cambria Math"/>
                                          <a:ea typeface="微软雅黑" panose="020B0503020204020204" pitchFamily="34" charset="-122"/>
                                          <a:cs typeface="Arial" panose="020B0604020202020204" pitchFamily="34" charset="0"/>
                                        </a:rPr>
                                        <m:t>2</m:t>
                                      </m:r>
                                    </m:sup>
                                  </m:sSup>
                                </m:e>
                              </m:nary>
                            </m:e>
                          </m:rad>
                          <m:rad>
                            <m:radPr>
                              <m:degHide m:val="on"/>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radPr>
                            <m:deg/>
                            <m:e>
                              <m:nary>
                                <m:naryPr>
                                  <m:chr m:val="∑"/>
                                  <m:limLoc m:val="undOv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800">
                                      <a:solidFill>
                                        <a:srgbClr val="C00000"/>
                                      </a:solidFill>
                                      <a:latin typeface="Cambria Math"/>
                                      <a:ea typeface="微软雅黑" panose="020B0503020204020204" pitchFamily="34" charset="-122"/>
                                      <a:cs typeface="Arial" panose="020B0604020202020204" pitchFamily="34" charset="0"/>
                                    </a:rPr>
                                    <m:t>𝑙</m:t>
                                  </m:r>
                                  <m:r>
                                    <a:rPr lang="en-US" altLang="zh-CN" sz="2800">
                                      <a:solidFill>
                                        <a:srgbClr val="C00000"/>
                                      </a:solidFill>
                                      <a:latin typeface="Cambria Math"/>
                                      <a:ea typeface="微软雅黑" panose="020B0503020204020204" pitchFamily="34" charset="-122"/>
                                      <a:cs typeface="Arial" panose="020B0604020202020204" pitchFamily="34" charset="0"/>
                                    </a:rPr>
                                    <m:t>=1</m:t>
                                  </m:r>
                                </m:sub>
                                <m:sup>
                                  <m:r>
                                    <a:rPr lang="en-US" altLang="zh-CN" sz="2800">
                                      <a:solidFill>
                                        <a:srgbClr val="C00000"/>
                                      </a:solidFill>
                                      <a:latin typeface="Cambria Math"/>
                                      <a:ea typeface="微软雅黑" panose="020B0503020204020204" pitchFamily="34" charset="-122"/>
                                      <a:cs typeface="Arial" panose="020B0604020202020204" pitchFamily="34" charset="0"/>
                                    </a:rPr>
                                    <m:t>𝑛</m:t>
                                  </m:r>
                                </m:sup>
                                <m:e>
                                  <m:sSup>
                                    <m:sSup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800">
                                                      <a:solidFill>
                                                        <a:srgbClr val="C00000"/>
                                                      </a:solidFill>
                                                      <a:latin typeface="Cambria Math"/>
                                                      <a:ea typeface="微软雅黑" panose="020B0503020204020204" pitchFamily="34" charset="-122"/>
                                                      <a:cs typeface="Arial" panose="020B0604020202020204" pitchFamily="34" charset="0"/>
                                                    </a:rPr>
                                                    <m:t>𝑥</m:t>
                                                  </m:r>
                                                </m:e>
                                                <m:sub>
                                                  <m:r>
                                                    <a:rPr lang="en-US" altLang="zh-CN" sz="2800">
                                                      <a:solidFill>
                                                        <a:srgbClr val="C00000"/>
                                                      </a:solidFill>
                                                      <a:latin typeface="Cambria Math"/>
                                                      <a:ea typeface="微软雅黑" panose="020B0503020204020204" pitchFamily="34" charset="-122"/>
                                                      <a:cs typeface="Arial" panose="020B0604020202020204" pitchFamily="34" charset="0"/>
                                                    </a:rPr>
                                                    <m:t>𝑗</m:t>
                                                  </m:r>
                                                </m:sub>
                                              </m:sSub>
                                            </m:e>
                                            <m:sup>
                                              <m:d>
                                                <m:dPr>
                                                  <m:ctrlPr>
                                                    <a:rPr lang="zh-CN" altLang="zh-CN" sz="28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800">
                                                      <a:solidFill>
                                                        <a:srgbClr val="C00000"/>
                                                      </a:solidFill>
                                                      <a:latin typeface="Cambria Math"/>
                                                      <a:ea typeface="微软雅黑" panose="020B0503020204020204" pitchFamily="34" charset="-122"/>
                                                      <a:cs typeface="Arial" panose="020B0604020202020204" pitchFamily="34" charset="0"/>
                                                    </a:rPr>
                                                    <m:t>𝑙</m:t>
                                                  </m:r>
                                                </m:e>
                                              </m:d>
                                            </m:sup>
                                          </m:sSup>
                                        </m:e>
                                      </m:d>
                                    </m:e>
                                    <m:sup>
                                      <m:r>
                                        <a:rPr lang="en-US" altLang="zh-CN" sz="2800">
                                          <a:solidFill>
                                            <a:srgbClr val="C00000"/>
                                          </a:solidFill>
                                          <a:latin typeface="Cambria Math"/>
                                          <a:ea typeface="微软雅黑" panose="020B0503020204020204" pitchFamily="34" charset="-122"/>
                                          <a:cs typeface="Arial" panose="020B0604020202020204" pitchFamily="34" charset="0"/>
                                        </a:rPr>
                                        <m:t>2</m:t>
                                      </m:r>
                                    </m:sup>
                                  </m:sSup>
                                </m:e>
                              </m:nary>
                            </m:e>
                          </m:rad>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r="-36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2.2.2 </a:t>
            </a:r>
            <a:r>
              <a:rPr lang="zh-CN" altLang="en-US" sz="2800" b="1" dirty="0">
                <a:solidFill>
                  <a:srgbClr val="0070C0"/>
                </a:solidFill>
                <a:latin typeface="微软雅黑" panose="020B0503020204020204" pitchFamily="34" charset="-122"/>
                <a:ea typeface="微软雅黑" panose="020B0503020204020204" pitchFamily="34" charset="-122"/>
              </a:rPr>
              <a:t>样本点常用距离度量</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35</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外部指标</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，预先分组为</a:t>
                </a:r>
                <a14:m>
                  <m:oMath xmlns:m="http://schemas.openxmlformats.org/officeDocument/2006/math">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p>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，此时对每一个样本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，都已经给出了所属组的标记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。若某聚类算法给出的分簇为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，即聚类算法也给样本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作了标记，记为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。定义：</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𝑆𝑆</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𝑆𝑆</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oMath>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𝑆𝐷</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𝑆𝐷</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oMath>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𝐷𝑆</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𝐷𝑆</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oMath>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𝐷𝐷</m:t>
                        </m:r>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𝐷𝐷</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acc>
                              <m:accPr>
                                <m: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acc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𝑦</m:t>
                                </m:r>
                              </m:e>
                            </m:acc>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由于每一个样本对能且只能出现上面一种情况，所以</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𝑇𝑁</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n>
                      </m:f>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r="-591"/>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2.2.3 </a:t>
            </a:r>
            <a:r>
              <a:rPr lang="zh-CN" altLang="en-US" sz="2800" b="1" dirty="0">
                <a:solidFill>
                  <a:srgbClr val="0070C0"/>
                </a:solidFill>
                <a:latin typeface="微软雅黑" panose="020B0503020204020204" pitchFamily="34" charset="-122"/>
                <a:ea typeface="微软雅黑" panose="020B0503020204020204" pitchFamily="34" charset="-122"/>
              </a:rPr>
              <a:t>聚类算法评价指标</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36</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Jaccard</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系数</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3200">
                          <a:solidFill>
                            <a:prstClr val="black">
                              <a:lumMod val="85000"/>
                              <a:lumOff val="15000"/>
                            </a:prstClr>
                          </a:solidFill>
                          <a:latin typeface="Cambria Math"/>
                          <a:ea typeface="微软雅黑" panose="020B0503020204020204" pitchFamily="34" charset="-122"/>
                          <a:cs typeface="Arial" panose="020B0604020202020204" pitchFamily="34" charset="0"/>
                        </a:rPr>
                        <m:t>JC</m:t>
                      </m:r>
                      <m:r>
                        <a:rPr lang="en-US" altLang="zh-CN" sz="3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3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32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num>
                        <m:den>
                          <m:r>
                            <a:rPr lang="en-US" altLang="zh-CN" sz="32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r>
                            <a:rPr lang="en-US" altLang="zh-CN" sz="3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3200">
                              <a:solidFill>
                                <a:prstClr val="black">
                                  <a:lumMod val="85000"/>
                                  <a:lumOff val="15000"/>
                                </a:prstClr>
                              </a:solidFill>
                              <a:latin typeface="Cambria Math"/>
                              <a:ea typeface="微软雅黑" panose="020B0503020204020204" pitchFamily="34" charset="-122"/>
                              <a:cs typeface="Arial" panose="020B0604020202020204" pitchFamily="34" charset="0"/>
                            </a:rPr>
                            <m:t>𝐹𝑁</m:t>
                          </m:r>
                          <m:r>
                            <a:rPr lang="en-US" altLang="zh-CN" sz="3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3200">
                              <a:solidFill>
                                <a:prstClr val="black">
                                  <a:lumMod val="85000"/>
                                  <a:lumOff val="15000"/>
                                </a:prstClr>
                              </a:solidFill>
                              <a:latin typeface="Cambria Math"/>
                              <a:ea typeface="微软雅黑" panose="020B0503020204020204" pitchFamily="34" charset="-122"/>
                              <a:cs typeface="Arial" panose="020B0604020202020204" pitchFamily="34" charset="0"/>
                            </a:rPr>
                            <m:t>𝐹𝑃</m:t>
                          </m:r>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该系数的分母是出现在同一组或簇中的样本对数量，无论它们是出现在预先分组中还是出现在算法分簇中。显然，该指数越大，说明正确分簇的样本对数所占的比例越大，也就是说算法簇与预先分组越接近。</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r="-132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2.2.3 </a:t>
            </a:r>
            <a:r>
              <a:rPr lang="zh-CN" altLang="en-US" sz="2800" b="1" dirty="0">
                <a:solidFill>
                  <a:srgbClr val="0070C0"/>
                </a:solidFill>
                <a:latin typeface="微软雅黑" panose="020B0503020204020204" pitchFamily="34" charset="-122"/>
                <a:ea typeface="微软雅黑" panose="020B0503020204020204" pitchFamily="34" charset="-122"/>
              </a:rPr>
              <a:t>聚类算法评价指标</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37</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FM</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指数</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FMI</m:t>
                      </m:r>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num>
                        <m:den>
                          <m:rad>
                            <m:radPr>
                              <m:degHide m:val="on"/>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e>
                              <m:d>
                                <m:dPr>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𝐹𝑃</m:t>
                                  </m:r>
                                </m:e>
                              </m:d>
                              <m:d>
                                <m:dPr>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𝐹𝑁</m:t>
                                  </m:r>
                                </m:e>
                              </m:d>
                            </m:e>
                          </m:rad>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𝐹𝑃</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是出现在同一预先分组中样本对数，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𝑇𝑃</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𝐹𝑁</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是出现在同一算法分簇中的样本对数。该指数取值于</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0</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之间，值越大，参考分簇与预先分组越接近，值越小，参考分簇与预先分组越不相关。</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sklearn</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metrics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包提供了常用的机器学习算法评价函数，可直接调用。</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r="-1773"/>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2.2.3 </a:t>
            </a:r>
            <a:r>
              <a:rPr lang="zh-CN" altLang="en-US" sz="2800" b="1" dirty="0">
                <a:solidFill>
                  <a:srgbClr val="0070C0"/>
                </a:solidFill>
                <a:latin typeface="微软雅黑" panose="020B0503020204020204" pitchFamily="34" charset="-122"/>
                <a:ea typeface="微软雅黑" panose="020B0503020204020204" pitchFamily="34" charset="-122"/>
              </a:rPr>
              <a:t>聚类算法评价指标</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38</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内部指标</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若某聚类算法给出的分簇为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，定义</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与同簇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其它样本的平均距离：</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smtClean="0">
                          <a:solidFill>
                            <a:srgbClr val="C00000"/>
                          </a:solidFill>
                          <a:latin typeface="Cambria Math"/>
                          <a:ea typeface="微软雅黑" panose="020B0503020204020204" pitchFamily="34" charset="-122"/>
                          <a:cs typeface="Arial" panose="020B0604020202020204" pitchFamily="34" charset="0"/>
                        </a:rPr>
                        <m:t>𝑎</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𝑚</m:t>
                              </m:r>
                            </m:sub>
                          </m:sSub>
                        </m:e>
                      </m:d>
                      <m:r>
                        <a:rPr lang="en-US" altLang="zh-CN" sz="2200">
                          <a:solidFill>
                            <a:srgbClr val="C00000"/>
                          </a:solidFill>
                          <a:latin typeface="Cambria Math"/>
                          <a:ea typeface="微软雅黑" panose="020B0503020204020204" pitchFamily="34" charset="-122"/>
                          <a:cs typeface="Arial" panose="020B0604020202020204" pitchFamily="34" charset="0"/>
                        </a:rPr>
                        <m:t>=</m:t>
                      </m:r>
                      <m:f>
                        <m:f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nary>
                            <m:naryPr>
                              <m:chr m:val="∑"/>
                              <m:limLoc m:val="undOvr"/>
                              <m:supHide m:val="on"/>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1≤</m:t>
                              </m:r>
                              <m:r>
                                <a:rPr lang="en-US" altLang="zh-CN" sz="2200">
                                  <a:solidFill>
                                    <a:srgbClr val="C00000"/>
                                  </a:solidFill>
                                  <a:latin typeface="Cambria Math"/>
                                  <a:ea typeface="微软雅黑" panose="020B0503020204020204" pitchFamily="34" charset="-122"/>
                                  <a:cs typeface="Arial" panose="020B0604020202020204" pitchFamily="34" charset="0"/>
                                </a:rPr>
                                <m:t>𝑛</m:t>
                              </m:r>
                              <m:r>
                                <a:rPr lang="en-US" altLang="zh-CN" sz="2200">
                                  <a:solidFill>
                                    <a:srgbClr val="C00000"/>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sub>
                            <m:sup/>
                            <m:e>
                              <m:r>
                                <a:rPr lang="en-US" altLang="zh-CN" sz="2200">
                                  <a:solidFill>
                                    <a:srgbClr val="C00000"/>
                                  </a:solidFill>
                                  <a:latin typeface="Cambria Math"/>
                                  <a:ea typeface="微软雅黑" panose="020B0503020204020204" pitchFamily="34" charset="-122"/>
                                  <a:cs typeface="Arial" panose="020B0604020202020204" pitchFamily="34" charset="0"/>
                                </a:rPr>
                                <m:t>𝑑𝑖𝑠𝑡</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𝑚</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𝑛</m:t>
                                      </m:r>
                                    </m:sub>
                                  </m:sSub>
                                </m:e>
                              </m:d>
                            </m:e>
                          </m:nary>
                        </m:num>
                        <m:den>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r>
                            <a:rPr lang="en-US" altLang="zh-CN" sz="2200">
                              <a:solidFill>
                                <a:srgbClr val="C00000"/>
                              </a:solidFill>
                              <a:latin typeface="Cambria Math"/>
                              <a:ea typeface="微软雅黑" panose="020B0503020204020204" pitchFamily="34" charset="-122"/>
                              <a:cs typeface="Arial" panose="020B0604020202020204" pitchFamily="34" charset="0"/>
                            </a:rPr>
                            <m:t>−1</m:t>
                          </m:r>
                        </m:den>
                      </m:f>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与不同簇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内样本的平均距离：</a:t>
                </a:r>
                <a:endParaRPr lang="en-US" altLang="zh-CN" sz="2200" dirty="0">
                  <a:solidFill>
                    <a:srgbClr val="C00000"/>
                  </a:solidFill>
                  <a:latin typeface="Cambria Math"/>
                  <a:ea typeface="微软雅黑" panose="020B0503020204020204" pitchFamily="34" charset="-122"/>
                  <a:cs typeface="Arial" panose="020B0604020202020204" pitchFamily="34" charset="0"/>
                </a:endParaRPr>
              </a:p>
              <a:p>
                <a:pPr marL="0" indent="457200" algn="ctr">
                  <a:lnSpc>
                    <a:spcPct val="150000"/>
                  </a:lnSpc>
                  <a:spcBef>
                    <a:spcPts val="0"/>
                  </a:spcBef>
                  <a:buNone/>
                </a:pPr>
                <a14:m>
                  <m:oMath xmlns:m="http://schemas.openxmlformats.org/officeDocument/2006/math">
                    <m:r>
                      <a:rPr lang="en-US" altLang="zh-CN" sz="2200" smtClean="0">
                        <a:solidFill>
                          <a:srgbClr val="C00000"/>
                        </a:solidFill>
                        <a:latin typeface="Cambria Math"/>
                        <a:ea typeface="微软雅黑" panose="020B0503020204020204" pitchFamily="34" charset="-122"/>
                        <a:cs typeface="Arial" panose="020B0604020202020204" pitchFamily="34" charset="0"/>
                      </a:rPr>
                      <m:t>𝑑</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𝑚</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𝑗</m:t>
                            </m:r>
                          </m:sub>
                        </m:sSub>
                      </m:e>
                    </m:d>
                    <m:r>
                      <a:rPr lang="en-US" altLang="zh-CN" sz="2200">
                        <a:solidFill>
                          <a:srgbClr val="C00000"/>
                        </a:solidFill>
                        <a:latin typeface="Cambria Math"/>
                        <a:ea typeface="微软雅黑" panose="020B0503020204020204" pitchFamily="34" charset="-122"/>
                        <a:cs typeface="Arial" panose="020B0604020202020204" pitchFamily="34" charset="0"/>
                      </a:rPr>
                      <m:t>=</m:t>
                    </m:r>
                    <m:f>
                      <m:f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nary>
                          <m:naryPr>
                            <m:chr m:val="∑"/>
                            <m:limLoc m:val="undOvr"/>
                            <m:supHide m:val="on"/>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1≤</m:t>
                            </m:r>
                            <m:r>
                              <a:rPr lang="en-US" altLang="zh-CN" sz="2200">
                                <a:solidFill>
                                  <a:srgbClr val="C00000"/>
                                </a:solidFill>
                                <a:latin typeface="Cambria Math"/>
                                <a:ea typeface="微软雅黑" panose="020B0503020204020204" pitchFamily="34" charset="-122"/>
                                <a:cs typeface="Arial" panose="020B0604020202020204" pitchFamily="34" charset="0"/>
                              </a:rPr>
                              <m:t>𝑛</m:t>
                            </m:r>
                            <m:r>
                              <a:rPr lang="en-US" altLang="zh-CN" sz="2200">
                                <a:solidFill>
                                  <a:srgbClr val="C00000"/>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𝑗</m:t>
                                    </m:r>
                                  </m:sub>
                                </m:sSub>
                              </m:e>
                            </m:d>
                          </m:sub>
                          <m:sup/>
                          <m:e>
                            <m:r>
                              <a:rPr lang="en-US" altLang="zh-CN" sz="2200">
                                <a:solidFill>
                                  <a:srgbClr val="C00000"/>
                                </a:solidFill>
                                <a:latin typeface="Cambria Math"/>
                                <a:ea typeface="微软雅黑" panose="020B0503020204020204" pitchFamily="34" charset="-122"/>
                                <a:cs typeface="Arial" panose="020B0604020202020204" pitchFamily="34" charset="0"/>
                              </a:rPr>
                              <m:t>𝑑𝑖𝑠𝑡</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𝑚</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𝑛</m:t>
                                    </m:r>
                                  </m:sub>
                                </m:sSub>
                              </m:e>
                            </m:d>
                          </m:e>
                        </m:nary>
                      </m:num>
                      <m:den>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𝑗</m:t>
                                </m:r>
                              </m:sub>
                            </m:sSub>
                          </m:e>
                        </m:d>
                      </m:den>
                    </m:f>
                  </m:oMath>
                </a14:m>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与簇的最小平均距离：</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smtClean="0">
                          <a:solidFill>
                            <a:srgbClr val="C00000"/>
                          </a:solidFill>
                          <a:latin typeface="Cambria Math"/>
                          <a:ea typeface="微软雅黑" panose="020B0503020204020204" pitchFamily="34" charset="-122"/>
                          <a:cs typeface="Arial" panose="020B0604020202020204" pitchFamily="34" charset="0"/>
                        </a:rPr>
                        <m:t>𝑏</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𝑚</m:t>
                              </m:r>
                            </m:sub>
                          </m:sSub>
                        </m:e>
                      </m:d>
                      <m:r>
                        <a:rPr lang="en-US" altLang="zh-CN" sz="2200">
                          <a:solidFill>
                            <a:srgbClr val="C00000"/>
                          </a:solidFill>
                          <a:latin typeface="Cambria Math"/>
                          <a:ea typeface="微软雅黑" panose="020B0503020204020204" pitchFamily="34" charset="-122"/>
                          <a:cs typeface="Arial" panose="020B0604020202020204" pitchFamily="34" charset="0"/>
                        </a:rPr>
                        <m:t>=</m:t>
                      </m:r>
                      <m:func>
                        <m:func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srgbClr val="C00000"/>
                                  </a:solidFill>
                                  <a:latin typeface="Cambria Math"/>
                                  <a:ea typeface="微软雅黑" panose="020B0503020204020204" pitchFamily="34" charset="-122"/>
                                  <a:cs typeface="Arial" panose="020B0604020202020204" pitchFamily="34" charset="0"/>
                                </a:rPr>
                                <m:t>min</m:t>
                              </m:r>
                            </m:e>
                            <m:lim>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𝑗</m:t>
                                  </m:r>
                                </m:sub>
                              </m:sSub>
                            </m:lim>
                          </m:limLow>
                        </m:fName>
                        <m:e>
                          <m:r>
                            <a:rPr lang="en-US" altLang="zh-CN" sz="2200">
                              <a:solidFill>
                                <a:srgbClr val="C00000"/>
                              </a:solidFill>
                              <a:latin typeface="Cambria Math"/>
                              <a:ea typeface="微软雅黑" panose="020B0503020204020204" pitchFamily="34" charset="-122"/>
                              <a:cs typeface="Arial" panose="020B0604020202020204" pitchFamily="34" charset="0"/>
                            </a:rPr>
                            <m:t>𝑑</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𝑚</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𝑗</m:t>
                                  </m:r>
                                </m:sub>
                              </m:sSub>
                            </m:e>
                          </m:d>
                        </m:e>
                      </m:func>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2.2.3 </a:t>
            </a:r>
            <a:r>
              <a:rPr lang="zh-CN" altLang="en-US" sz="2800" b="1" dirty="0">
                <a:solidFill>
                  <a:srgbClr val="0070C0"/>
                </a:solidFill>
                <a:latin typeface="微软雅黑" panose="020B0503020204020204" pitchFamily="34" charset="-122"/>
                <a:ea typeface="微软雅黑" panose="020B0503020204020204" pitchFamily="34" charset="-122"/>
              </a:rPr>
              <a:t>聚类算法评价指标</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39</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欧氏距离</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聚类算法是对样本集按相似性进行分簇</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，因此，聚类算法能够运行的前提是要有样本集以及能对样本之间相似性进行比较的方法。样本的相似性差异也称为样本距离，相似性比较也称为距离度量。</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设样本特征维数为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个样本表示为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的欧氏距离定义为：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ad>
                        <m:ra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radPr>
                        <m:deg>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deg>
                        <m:e>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r>
                                        <a:rPr lang="zh-CN" altLang="en-US"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e>
                                          </m:d>
                                        </m:sup>
                                      </m:sSup>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e>
                      </m:rad>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a:blip r:embed="rId3"/>
                <a:stretch>
                  <a:fillRect l="-1391" r="-4246"/>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2.1.1 K</a:t>
            </a:r>
            <a:r>
              <a:rPr lang="zh-CN" altLang="en-US" sz="2800" b="1" dirty="0">
                <a:solidFill>
                  <a:srgbClr val="0070C0"/>
                </a:solidFill>
                <a:latin typeface="微软雅黑" panose="020B0503020204020204" pitchFamily="34" charset="-122"/>
                <a:ea typeface="微软雅黑" panose="020B0503020204020204" pitchFamily="34" charset="-122"/>
              </a:rPr>
              <a:t>均值聚类算法及实现</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a:t>
            </a:fld>
            <a:endParaRPr lang="zh-CN" altLang="en-US" sz="1600" dirty="0"/>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内部指标</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簇内样本平均距离</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m:rPr>
                        <m:sty m:val="p"/>
                      </m:rPr>
                      <a:rPr lang="en-US" altLang="zh-CN" sz="2200" smtClean="0">
                        <a:solidFill>
                          <a:srgbClr val="C00000"/>
                        </a:solidFill>
                        <a:latin typeface="Cambria Math"/>
                        <a:ea typeface="微软雅黑" panose="020B0503020204020204" pitchFamily="34" charset="-122"/>
                        <a:cs typeface="Arial" panose="020B0604020202020204" pitchFamily="34" charset="0"/>
                      </a:rPr>
                      <m:t>avg</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r>
                      <a:rPr lang="en-US" altLang="zh-CN" sz="2200">
                        <a:solidFill>
                          <a:srgbClr val="C00000"/>
                        </a:solidFill>
                        <a:latin typeface="Cambria Math"/>
                        <a:ea typeface="微软雅黑" panose="020B0503020204020204" pitchFamily="34" charset="-122"/>
                        <a:cs typeface="Arial" panose="020B0604020202020204" pitchFamily="34" charset="0"/>
                      </a:rPr>
                      <m:t>=</m:t>
                    </m:r>
                    <m:f>
                      <m:f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nary>
                          <m:naryPr>
                            <m:chr m:val="∑"/>
                            <m:limLoc m:val="undOvr"/>
                            <m:supHide m:val="on"/>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1≤</m:t>
                            </m:r>
                            <m:r>
                              <a:rPr lang="en-US" altLang="zh-CN" sz="2200">
                                <a:solidFill>
                                  <a:srgbClr val="C00000"/>
                                </a:solidFill>
                                <a:latin typeface="Cambria Math"/>
                                <a:ea typeface="微软雅黑" panose="020B0503020204020204" pitchFamily="34" charset="-122"/>
                                <a:cs typeface="Arial" panose="020B0604020202020204" pitchFamily="34" charset="0"/>
                              </a:rPr>
                              <m:t>𝑚</m:t>
                            </m:r>
                            <m:r>
                              <a:rPr lang="en-US" altLang="zh-CN" sz="2200">
                                <a:solidFill>
                                  <a:srgbClr val="C00000"/>
                                </a:solidFill>
                                <a:latin typeface="Cambria Math"/>
                                <a:ea typeface="微软雅黑" panose="020B0503020204020204" pitchFamily="34" charset="-122"/>
                                <a:cs typeface="Arial" panose="020B0604020202020204" pitchFamily="34" charset="0"/>
                              </a:rPr>
                              <m:t>&lt;</m:t>
                            </m:r>
                            <m:r>
                              <a:rPr lang="en-US" altLang="zh-CN" sz="2200">
                                <a:solidFill>
                                  <a:srgbClr val="C00000"/>
                                </a:solidFill>
                                <a:latin typeface="Cambria Math"/>
                                <a:ea typeface="微软雅黑" panose="020B0503020204020204" pitchFamily="34" charset="-122"/>
                                <a:cs typeface="Arial" panose="020B0604020202020204" pitchFamily="34" charset="0"/>
                              </a:rPr>
                              <m:t>𝑛</m:t>
                            </m:r>
                            <m:r>
                              <a:rPr lang="en-US" altLang="zh-CN" sz="2200">
                                <a:solidFill>
                                  <a:srgbClr val="C00000"/>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sub>
                          <m:sup/>
                          <m:e>
                            <m:r>
                              <a:rPr lang="en-US" altLang="zh-CN" sz="2200">
                                <a:solidFill>
                                  <a:srgbClr val="C00000"/>
                                </a:solidFill>
                                <a:latin typeface="Cambria Math"/>
                                <a:ea typeface="微软雅黑" panose="020B0503020204020204" pitchFamily="34" charset="-122"/>
                                <a:cs typeface="Arial" panose="020B0604020202020204" pitchFamily="34" charset="0"/>
                              </a:rPr>
                              <m:t>𝑑𝑖𝑠𝑡</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𝑚</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𝑛</m:t>
                                    </m:r>
                                  </m:sub>
                                </m:sSub>
                              </m:e>
                            </m:d>
                          </m:e>
                        </m:nary>
                      </m:num>
                      <m:den>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mPr>
                              <m:mr>
                                <m:e>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e>
                              </m:mr>
                              <m:mr>
                                <m:e>
                                  <m:r>
                                    <a:rPr lang="en-US" altLang="zh-CN" sz="2200">
                                      <a:solidFill>
                                        <a:srgbClr val="C00000"/>
                                      </a:solidFill>
                                      <a:latin typeface="Cambria Math"/>
                                      <a:ea typeface="微软雅黑" panose="020B0503020204020204" pitchFamily="34" charset="-122"/>
                                      <a:cs typeface="Arial" panose="020B0604020202020204" pitchFamily="34" charset="0"/>
                                    </a:rPr>
                                    <m:t>2</m:t>
                                  </m:r>
                                </m:e>
                              </m:mr>
                            </m:m>
                          </m:e>
                        </m:d>
                      </m:den>
                    </m:f>
                    <m:r>
                      <a:rPr lang="en-US" altLang="zh-CN" sz="2200">
                        <a:solidFill>
                          <a:srgbClr val="C00000"/>
                        </a:solidFill>
                        <a:latin typeface="Cambria Math"/>
                        <a:ea typeface="微软雅黑" panose="020B0503020204020204" pitchFamily="34" charset="-122"/>
                        <a:cs typeface="Arial" panose="020B0604020202020204" pitchFamily="34" charset="0"/>
                      </a:rPr>
                      <m:t>=</m:t>
                    </m:r>
                    <m:f>
                      <m:f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srgbClr val="C00000"/>
                            </a:solidFill>
                            <a:latin typeface="Cambria Math"/>
                            <a:ea typeface="微软雅黑" panose="020B0503020204020204" pitchFamily="34" charset="-122"/>
                            <a:cs typeface="Arial" panose="020B0604020202020204" pitchFamily="34" charset="0"/>
                          </a:rPr>
                          <m:t>2</m:t>
                        </m:r>
                      </m:num>
                      <m:den>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r>
                              <a:rPr lang="en-US" altLang="zh-CN" sz="2200">
                                <a:solidFill>
                                  <a:srgbClr val="C00000"/>
                                </a:solidFill>
                                <a:latin typeface="Cambria Math"/>
                                <a:ea typeface="微软雅黑" panose="020B0503020204020204" pitchFamily="34" charset="-122"/>
                                <a:cs typeface="Arial" panose="020B0604020202020204" pitchFamily="34" charset="0"/>
                              </a:rPr>
                              <m:t>−1</m:t>
                            </m:r>
                          </m:e>
                        </m:d>
                      </m:den>
                    </m:f>
                    <m:nary>
                      <m:naryPr>
                        <m:chr m:val="∑"/>
                        <m:limLoc m:val="undOvr"/>
                        <m:supHide m:val="on"/>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srgbClr val="C00000"/>
                            </a:solidFill>
                            <a:latin typeface="Cambria Math"/>
                            <a:ea typeface="微软雅黑" panose="020B0503020204020204" pitchFamily="34" charset="-122"/>
                            <a:cs typeface="Arial" panose="020B0604020202020204" pitchFamily="34" charset="0"/>
                          </a:rPr>
                          <m:t>1≤</m:t>
                        </m:r>
                        <m:r>
                          <a:rPr lang="en-US" altLang="zh-CN" sz="2200">
                            <a:solidFill>
                              <a:srgbClr val="C00000"/>
                            </a:solidFill>
                            <a:latin typeface="Cambria Math"/>
                            <a:ea typeface="微软雅黑" panose="020B0503020204020204" pitchFamily="34" charset="-122"/>
                            <a:cs typeface="Arial" panose="020B0604020202020204" pitchFamily="34" charset="0"/>
                          </a:rPr>
                          <m:t>𝑚</m:t>
                        </m:r>
                        <m:r>
                          <a:rPr lang="en-US" altLang="zh-CN" sz="2200">
                            <a:solidFill>
                              <a:srgbClr val="C00000"/>
                            </a:solidFill>
                            <a:latin typeface="Cambria Math"/>
                            <a:ea typeface="微软雅黑" panose="020B0503020204020204" pitchFamily="34" charset="-122"/>
                            <a:cs typeface="Arial" panose="020B0604020202020204" pitchFamily="34" charset="0"/>
                          </a:rPr>
                          <m:t>&lt;</m:t>
                        </m:r>
                        <m:r>
                          <a:rPr lang="en-US" altLang="zh-CN" sz="2200">
                            <a:solidFill>
                              <a:srgbClr val="C00000"/>
                            </a:solidFill>
                            <a:latin typeface="Cambria Math"/>
                            <a:ea typeface="微软雅黑" panose="020B0503020204020204" pitchFamily="34" charset="-122"/>
                            <a:cs typeface="Arial" panose="020B0604020202020204" pitchFamily="34" charset="0"/>
                          </a:rPr>
                          <m:t>𝑛</m:t>
                        </m:r>
                        <m:r>
                          <a:rPr lang="en-US" altLang="zh-CN" sz="2200">
                            <a:solidFill>
                              <a:srgbClr val="C00000"/>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sub>
                      <m:sup/>
                      <m:e>
                        <m:r>
                          <a:rPr lang="en-US" altLang="zh-CN" sz="2200">
                            <a:solidFill>
                              <a:srgbClr val="C00000"/>
                            </a:solidFill>
                            <a:latin typeface="Cambria Math"/>
                            <a:ea typeface="微软雅黑" panose="020B0503020204020204" pitchFamily="34" charset="-122"/>
                            <a:cs typeface="Arial" panose="020B0604020202020204" pitchFamily="34" charset="0"/>
                          </a:rPr>
                          <m:t>𝑑𝑖𝑠𝑡</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𝑚</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𝑛</m:t>
                                </m:r>
                              </m:sub>
                            </m:sSub>
                          </m:e>
                        </m:d>
                      </m:e>
                    </m:nary>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簇内样本最大距离</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m:rPr>
                        <m:sty m:val="p"/>
                      </m:rPr>
                      <a:rPr lang="en-US" altLang="zh-CN" sz="2200" smtClean="0">
                        <a:solidFill>
                          <a:srgbClr val="C00000"/>
                        </a:solidFill>
                        <a:latin typeface="Cambria Math"/>
                        <a:ea typeface="微软雅黑" panose="020B0503020204020204" pitchFamily="34" charset="-122"/>
                        <a:cs typeface="Arial" panose="020B0604020202020204" pitchFamily="34" charset="0"/>
                      </a:rPr>
                      <m:t>diam</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r>
                      <a:rPr lang="en-US" altLang="zh-CN" sz="2200">
                        <a:solidFill>
                          <a:srgbClr val="C00000"/>
                        </a:solidFill>
                        <a:latin typeface="Cambria Math"/>
                        <a:ea typeface="微软雅黑" panose="020B0503020204020204" pitchFamily="34" charset="-122"/>
                        <a:cs typeface="Arial" panose="020B0604020202020204" pitchFamily="34" charset="0"/>
                      </a:rPr>
                      <m:t>=</m:t>
                    </m:r>
                    <m:func>
                      <m:func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srgbClr val="C00000"/>
                                </a:solidFill>
                                <a:latin typeface="Cambria Math"/>
                                <a:ea typeface="微软雅黑" panose="020B0503020204020204" pitchFamily="34" charset="-122"/>
                                <a:cs typeface="Arial" panose="020B0604020202020204" pitchFamily="34" charset="0"/>
                              </a:rPr>
                              <m:t>max</m:t>
                            </m:r>
                          </m:e>
                          <m:lim>
                            <m:r>
                              <a:rPr lang="en-US" altLang="zh-CN" sz="2200">
                                <a:solidFill>
                                  <a:srgbClr val="C00000"/>
                                </a:solidFill>
                                <a:latin typeface="Cambria Math"/>
                                <a:ea typeface="微软雅黑" panose="020B0503020204020204" pitchFamily="34" charset="-122"/>
                                <a:cs typeface="Arial" panose="020B0604020202020204" pitchFamily="34" charset="0"/>
                              </a:rPr>
                              <m:t>1≤</m:t>
                            </m:r>
                            <m:r>
                              <a:rPr lang="en-US" altLang="zh-CN" sz="2200">
                                <a:solidFill>
                                  <a:srgbClr val="C00000"/>
                                </a:solidFill>
                                <a:latin typeface="Cambria Math"/>
                                <a:ea typeface="微软雅黑" panose="020B0503020204020204" pitchFamily="34" charset="-122"/>
                                <a:cs typeface="Arial" panose="020B0604020202020204" pitchFamily="34" charset="0"/>
                              </a:rPr>
                              <m:t>𝑚</m:t>
                            </m:r>
                            <m:r>
                              <a:rPr lang="en-US" altLang="zh-CN" sz="2200">
                                <a:solidFill>
                                  <a:srgbClr val="C00000"/>
                                </a:solidFill>
                                <a:latin typeface="Cambria Math"/>
                                <a:ea typeface="微软雅黑" panose="020B0503020204020204" pitchFamily="34" charset="-122"/>
                                <a:cs typeface="Arial" panose="020B0604020202020204" pitchFamily="34" charset="0"/>
                              </a:rPr>
                              <m:t>&lt;</m:t>
                            </m:r>
                            <m:r>
                              <a:rPr lang="en-US" altLang="zh-CN" sz="2200">
                                <a:solidFill>
                                  <a:srgbClr val="C00000"/>
                                </a:solidFill>
                                <a:latin typeface="Cambria Math"/>
                                <a:ea typeface="微软雅黑" panose="020B0503020204020204" pitchFamily="34" charset="-122"/>
                                <a:cs typeface="Arial" panose="020B0604020202020204" pitchFamily="34" charset="0"/>
                              </a:rPr>
                              <m:t>𝑛</m:t>
                            </m:r>
                            <m:r>
                              <a:rPr lang="en-US" altLang="zh-CN" sz="2200">
                                <a:solidFill>
                                  <a:srgbClr val="C00000"/>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e>
                            </m:d>
                          </m:lim>
                        </m:limLow>
                      </m:fName>
                      <m:e>
                        <m:r>
                          <a:rPr lang="en-US" altLang="zh-CN" sz="2200">
                            <a:solidFill>
                              <a:srgbClr val="C00000"/>
                            </a:solidFill>
                            <a:latin typeface="Cambria Math"/>
                            <a:ea typeface="微软雅黑" panose="020B0503020204020204" pitchFamily="34" charset="-122"/>
                            <a:cs typeface="Arial" panose="020B0604020202020204" pitchFamily="34" charset="0"/>
                          </a:rPr>
                          <m:t>𝑑𝑖𝑠𝑡</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𝑚</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𝑛</m:t>
                                </m:r>
                              </m:sub>
                            </m:sSub>
                          </m:e>
                        </m:d>
                      </m:e>
                    </m:func>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簇最小距离</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smtClean="0">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srgbClr val="C00000"/>
                            </a:solidFill>
                            <a:latin typeface="Cambria Math"/>
                            <a:ea typeface="微软雅黑" panose="020B0503020204020204" pitchFamily="34" charset="-122"/>
                            <a:cs typeface="Arial" panose="020B0604020202020204" pitchFamily="34" charset="0"/>
                          </a:rPr>
                          <m:t>d</m:t>
                        </m:r>
                      </m:e>
                      <m:sub>
                        <m:r>
                          <a:rPr lang="en-US" altLang="zh-CN" sz="2200">
                            <a:solidFill>
                              <a:srgbClr val="C00000"/>
                            </a:solidFill>
                            <a:latin typeface="Cambria Math"/>
                            <a:ea typeface="微软雅黑" panose="020B0503020204020204" pitchFamily="34" charset="-122"/>
                            <a:cs typeface="Arial" panose="020B0604020202020204" pitchFamily="34" charset="0"/>
                          </a:rPr>
                          <m:t>𝑚𝑖𝑛</m:t>
                        </m:r>
                      </m:sub>
                    </m:sSub>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𝑗</m:t>
                            </m:r>
                          </m:sub>
                        </m:sSub>
                      </m:e>
                    </m:d>
                    <m:r>
                      <a:rPr lang="en-US" altLang="zh-CN" sz="2200">
                        <a:solidFill>
                          <a:srgbClr val="C00000"/>
                        </a:solidFill>
                        <a:latin typeface="Cambria Math"/>
                        <a:ea typeface="微软雅黑" panose="020B0503020204020204" pitchFamily="34" charset="-122"/>
                        <a:cs typeface="Arial" panose="020B0604020202020204" pitchFamily="34" charset="0"/>
                      </a:rPr>
                      <m:t>=</m:t>
                    </m:r>
                    <m:func>
                      <m:func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srgbClr val="C00000"/>
                                </a:solidFill>
                                <a:latin typeface="Cambria Math"/>
                                <a:ea typeface="微软雅黑" panose="020B0503020204020204" pitchFamily="34" charset="-122"/>
                                <a:cs typeface="Arial" panose="020B0604020202020204" pitchFamily="34" charset="0"/>
                              </a:rPr>
                              <m:t>min</m:t>
                            </m:r>
                          </m:e>
                          <m:lim>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𝑚</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𝑛</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𝑗</m:t>
                                </m:r>
                              </m:sub>
                            </m:sSub>
                          </m:lim>
                        </m:limLow>
                      </m:fName>
                      <m:e>
                        <m:r>
                          <a:rPr lang="en-US" altLang="zh-CN" sz="2200">
                            <a:solidFill>
                              <a:srgbClr val="C00000"/>
                            </a:solidFill>
                            <a:latin typeface="Cambria Math"/>
                            <a:ea typeface="微软雅黑" panose="020B0503020204020204" pitchFamily="34" charset="-122"/>
                            <a:cs typeface="Arial" panose="020B0604020202020204" pitchFamily="34" charset="0"/>
                          </a:rPr>
                          <m:t>𝑑𝑖𝑠𝑡</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𝑚</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𝒙</m:t>
                                </m:r>
                              </m:e>
                              <m:sub>
                                <m:r>
                                  <a:rPr lang="en-US" altLang="zh-CN" sz="2200">
                                    <a:solidFill>
                                      <a:srgbClr val="C00000"/>
                                    </a:solidFill>
                                    <a:latin typeface="Cambria Math"/>
                                    <a:ea typeface="微软雅黑" panose="020B0503020204020204" pitchFamily="34" charset="-122"/>
                                    <a:cs typeface="Arial" panose="020B0604020202020204" pitchFamily="34" charset="0"/>
                                  </a:rPr>
                                  <m:t>𝑛</m:t>
                                </m:r>
                              </m:sub>
                            </m:sSub>
                          </m:e>
                        </m:d>
                      </m:e>
                    </m:func>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7.</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簇中心距离：</a:t>
                </a:r>
                <a14:m>
                  <m:oMath xmlns:m="http://schemas.openxmlformats.org/officeDocument/2006/math">
                    <m:sSub>
                      <m:sSubPr>
                        <m:ctrlPr>
                          <a:rPr lang="zh-CN" altLang="zh-CN" sz="2200" i="1" smtClean="0">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srgbClr val="C00000"/>
                            </a:solidFill>
                            <a:latin typeface="Cambria Math"/>
                            <a:ea typeface="微软雅黑" panose="020B0503020204020204" pitchFamily="34" charset="-122"/>
                            <a:cs typeface="Arial" panose="020B0604020202020204" pitchFamily="34" charset="0"/>
                          </a:rPr>
                          <m:t>d</m:t>
                        </m:r>
                      </m:e>
                      <m:sub>
                        <m:r>
                          <a:rPr lang="en-US" altLang="zh-CN" sz="2200">
                            <a:solidFill>
                              <a:srgbClr val="C00000"/>
                            </a:solidFill>
                            <a:latin typeface="Cambria Math"/>
                            <a:ea typeface="微软雅黑" panose="020B0503020204020204" pitchFamily="34" charset="-122"/>
                            <a:cs typeface="Arial" panose="020B0604020202020204" pitchFamily="34" charset="0"/>
                          </a:rPr>
                          <m:t>𝑐𝑒𝑛</m:t>
                        </m:r>
                      </m:sub>
                    </m:sSub>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𝐂</m:t>
                            </m:r>
                          </m:e>
                          <m:sub>
                            <m:r>
                              <a:rPr lang="en-US" altLang="zh-CN" sz="2200">
                                <a:solidFill>
                                  <a:srgbClr val="C00000"/>
                                </a:solidFill>
                                <a:latin typeface="Cambria Math"/>
                                <a:ea typeface="微软雅黑" panose="020B0503020204020204" pitchFamily="34" charset="-122"/>
                                <a:cs typeface="Arial" panose="020B0604020202020204" pitchFamily="34" charset="0"/>
                              </a:rPr>
                              <m:t>𝑗</m:t>
                            </m:r>
                          </m:sub>
                        </m:sSub>
                      </m:e>
                    </m:d>
                    <m:r>
                      <a:rPr lang="en-US" altLang="zh-CN" sz="2200">
                        <a:solidFill>
                          <a:srgbClr val="C00000"/>
                        </a:solidFill>
                        <a:latin typeface="Cambria Math"/>
                        <a:ea typeface="微软雅黑" panose="020B0503020204020204" pitchFamily="34" charset="-122"/>
                        <a:cs typeface="Arial" panose="020B0604020202020204" pitchFamily="34" charset="0"/>
                      </a:rPr>
                      <m:t>=</m:t>
                    </m:r>
                    <m:r>
                      <a:rPr lang="en-US" altLang="zh-CN" sz="2200">
                        <a:solidFill>
                          <a:srgbClr val="C00000"/>
                        </a:solidFill>
                        <a:latin typeface="Cambria Math"/>
                        <a:ea typeface="微软雅黑" panose="020B0503020204020204" pitchFamily="34" charset="-122"/>
                        <a:cs typeface="Arial" panose="020B0604020202020204" pitchFamily="34" charset="0"/>
                      </a:rPr>
                      <m:t>𝑑𝑖𝑠𝑡</m:t>
                    </m:r>
                    <m:d>
                      <m:d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𝒖</m:t>
                            </m:r>
                          </m:e>
                          <m:sub>
                            <m:r>
                              <a:rPr lang="en-US" altLang="zh-CN" sz="2200">
                                <a:solidFill>
                                  <a:srgbClr val="C00000"/>
                                </a:solidFill>
                                <a:latin typeface="Cambria Math"/>
                                <a:ea typeface="微软雅黑" panose="020B0503020204020204" pitchFamily="34" charset="-122"/>
                                <a:cs typeface="Arial" panose="020B0604020202020204" pitchFamily="34" charset="0"/>
                              </a:rPr>
                              <m:t>𝑖</m:t>
                            </m:r>
                          </m:sub>
                        </m:sSub>
                        <m:r>
                          <a:rPr lang="en-US" altLang="zh-CN" sz="2200">
                            <a:solidFill>
                              <a:srgbClr val="C00000"/>
                            </a:solidFill>
                            <a:latin typeface="Cambria Math"/>
                            <a:ea typeface="微软雅黑" panose="020B0503020204020204" pitchFamily="34" charset="-122"/>
                            <a:cs typeface="Arial" panose="020B0604020202020204" pitchFamily="34" charset="0"/>
                          </a:rPr>
                          <m:t>,</m:t>
                        </m:r>
                        <m:sSub>
                          <m:sSubPr>
                            <m:ctrlPr>
                              <a:rPr lang="zh-CN" altLang="zh-CN" sz="2200" i="1">
                                <a:solidFill>
                                  <a:srgbClr val="C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srgbClr val="C00000"/>
                                </a:solidFill>
                                <a:latin typeface="Cambria Math"/>
                                <a:ea typeface="微软雅黑" panose="020B0503020204020204" pitchFamily="34" charset="-122"/>
                                <a:cs typeface="Arial" panose="020B0604020202020204" pitchFamily="34" charset="0"/>
                              </a:rPr>
                              <m:t>𝒖</m:t>
                            </m:r>
                          </m:e>
                          <m:sub>
                            <m:r>
                              <a:rPr lang="en-US" altLang="zh-CN" sz="2200">
                                <a:solidFill>
                                  <a:srgbClr val="C00000"/>
                                </a:solidFill>
                                <a:latin typeface="Cambria Math"/>
                                <a:ea typeface="微软雅黑" panose="020B0503020204020204" pitchFamily="34" charset="-122"/>
                                <a:cs typeface="Arial" panose="020B0604020202020204" pitchFamily="34" charset="0"/>
                              </a:rPr>
                              <m:t>𝑗</m:t>
                            </m:r>
                          </m:sub>
                        </m:sSub>
                      </m:e>
                    </m:d>
                  </m:oMath>
                </a14:m>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的中心。</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2.2.3 </a:t>
            </a:r>
            <a:r>
              <a:rPr lang="zh-CN" altLang="en-US" sz="2800" b="1" dirty="0">
                <a:solidFill>
                  <a:srgbClr val="0070C0"/>
                </a:solidFill>
                <a:latin typeface="微软雅黑" panose="020B0503020204020204" pitchFamily="34" charset="-122"/>
                <a:ea typeface="微软雅黑" panose="020B0503020204020204" pitchFamily="34" charset="-122"/>
              </a:rPr>
              <a:t>聚类算法评价指标</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40</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轮廓系数（</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Silhouette Coefficient</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SC</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单一样本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的轮廓系数为：</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𝑠</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num>
                        <m:den>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max</m:t>
                              </m:r>
                            </m:fName>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𝑏</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e>
                              </m:d>
                            </m:e>
                          </m:func>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一般使用的轮廓系数是对所有样本的轮廓系数取均值。</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SC</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值高表示自身簇聚类匹配较好，与其他簇匹配较差，即簇内密集，簇间疏散。</a:t>
                </a: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该指标在</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slkearn.metrics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包中有实现，可直接调用。</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2.2.3 </a:t>
            </a:r>
            <a:r>
              <a:rPr lang="zh-CN" altLang="en-US" sz="2800" b="1" dirty="0">
                <a:solidFill>
                  <a:srgbClr val="0070C0"/>
                </a:solidFill>
                <a:latin typeface="微软雅黑" panose="020B0503020204020204" pitchFamily="34" charset="-122"/>
                <a:ea typeface="微软雅黑" panose="020B0503020204020204" pitchFamily="34" charset="-122"/>
              </a:rPr>
              <a:t>聚类算法评价指标</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41</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DB</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指数（</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Davies-</a:t>
                </a:r>
                <a:r>
                  <a:rPr lang="en-US" altLang="zh-CN" sz="26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Bouldin</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 Index</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DBI</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avg</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avg</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num>
                        <m:den>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𝑐𝑒𝑛</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den>
                      </m:f>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DBI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den>
                      </m:f>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p>
                        <m:e>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max</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lim>
                              </m:limLow>
                            </m:fName>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e>
                          </m:func>
                        </m:e>
                      </m:nary>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𝑅</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的分子是两个簇内样本平均距离之和，分母是两簇的中心距离，因此该指数越小说明簇内样本点更紧密、簇就间隔的越远。</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该指标在</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slkearn.metrics</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包中也有实现。</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r="-960"/>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2.2.3 </a:t>
            </a:r>
            <a:r>
              <a:rPr lang="zh-CN" altLang="en-US" sz="2800" b="1" dirty="0">
                <a:solidFill>
                  <a:srgbClr val="0070C0"/>
                </a:solidFill>
                <a:latin typeface="微软雅黑" panose="020B0503020204020204" pitchFamily="34" charset="-122"/>
                <a:ea typeface="微软雅黑" panose="020B0503020204020204" pitchFamily="34" charset="-122"/>
              </a:rPr>
              <a:t>聚类算法评价指标</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42</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Dunn</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指数（</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Dunn Index</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DI</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DI</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min</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lim>
                          </m:limLow>
                        </m:fName>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min</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lim>
                                  </m:limLow>
                                </m:fName>
                                <m:e>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𝑚𝑖𝑛</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num>
                                        <m:den>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max</m:t>
                                                  </m:r>
                                                </m:e>
                                                <m:li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lim>
                                              </m:limLow>
                                            </m:fName>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diam</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e>
                                              </m:d>
                                            </m:e>
                                          </m:func>
                                        </m:den>
                                      </m:f>
                                    </m:e>
                                  </m:d>
                                </m:e>
                              </m:func>
                            </m:e>
                          </m:d>
                        </m:e>
                      </m:func>
                    </m:oMath>
                  </m:oMathPara>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由</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𝑚𝑖𝑛</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diam</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的定义可知该指数刻画的是簇间距离和簇内样本间最远距离的比例，因此该指数越大，说明簇分的越开。</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2.2.3 </a:t>
            </a:r>
            <a:r>
              <a:rPr lang="zh-CN" altLang="en-US" sz="2800" b="1" dirty="0">
                <a:solidFill>
                  <a:srgbClr val="0070C0"/>
                </a:solidFill>
                <a:latin typeface="微软雅黑" panose="020B0503020204020204" pitchFamily="34" charset="-122"/>
                <a:ea typeface="微软雅黑" panose="020B0503020204020204" pitchFamily="34" charset="-122"/>
              </a:rPr>
              <a:t>聚类算法评价指标</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43</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1.</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划分聚类</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划分聚类是基于距离的，它的基本思想是使簇内的点距离尽量近、簇间的点距离尽量远</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由于损失函数的非凸性，除了采用穷举法，算法难以保证每次都得到全局最优解。而在数据量很大时，采用穷举法不现实，因此，此类算法大都采用所谓的贪心策略，即在每一轮迭代中寻求当前最优解，并基于此轮最优解进行下一轮迭代，如此通过多轮迭代来提高求解质量。</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2.2.4 </a:t>
            </a:r>
            <a:r>
              <a:rPr lang="zh-CN" altLang="en-US" sz="2800" b="1" dirty="0">
                <a:solidFill>
                  <a:srgbClr val="0070C0"/>
                </a:solidFill>
                <a:latin typeface="微软雅黑" panose="020B0503020204020204" pitchFamily="34" charset="-122"/>
                <a:ea typeface="微软雅黑" panose="020B0503020204020204" pitchFamily="34" charset="-122"/>
              </a:rPr>
              <a:t>聚类算法分类</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44</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2.</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密度聚类</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密度聚类是基于所谓的密度（</a:t>
            </a: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Density</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）进行分簇。</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这里的密度是指某样本点给定邻域内的其它样本点的数量。密度聚类的思想是当邻域的密度达到指定阈值时，就将邻域内的样本点合并到本簇内，如果本簇内所有样本点的邻域密度都达不到指定阈值，则本簇划分完毕，进行下一个簇的划分。</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2.2.4 </a:t>
            </a:r>
            <a:r>
              <a:rPr lang="zh-CN" altLang="en-US" sz="2800" b="1" dirty="0">
                <a:solidFill>
                  <a:srgbClr val="0070C0"/>
                </a:solidFill>
                <a:latin typeface="微软雅黑" panose="020B0503020204020204" pitchFamily="34" charset="-122"/>
                <a:ea typeface="微软雅黑" panose="020B0503020204020204" pitchFamily="34" charset="-122"/>
              </a:rPr>
              <a:t>聚类算法分类</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45</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2018318" y="4026768"/>
            <a:ext cx="4855093" cy="2437373"/>
          </a:xfrm>
          <a:prstGeom prst="rect">
            <a:avLst/>
          </a:prstGeom>
          <a:noFill/>
          <a:ln>
            <a:noFill/>
          </a:ln>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3.</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层次聚类</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层次（</a:t>
            </a: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Hierarchical</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）聚类方法强调的是聚类执行的过程，分为自底向上的凝聚方法和自顶向下的分裂方法两种。</a:t>
            </a:r>
            <a:endPar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凝聚方法是先将每一个样本点当成一个簇，然后根据距离和密度等度量准则进行逐步合并。</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分裂方法是先将所有样本点放在一个簇内，然后再逐步分解</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，如二分</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2.2.4 </a:t>
            </a:r>
            <a:r>
              <a:rPr lang="zh-CN" altLang="en-US" sz="2800" b="1" dirty="0">
                <a:solidFill>
                  <a:srgbClr val="0070C0"/>
                </a:solidFill>
                <a:latin typeface="微软雅黑" panose="020B0503020204020204" pitchFamily="34" charset="-122"/>
                <a:ea typeface="微软雅黑" panose="020B0503020204020204" pitchFamily="34" charset="-122"/>
              </a:rPr>
              <a:t>聚类算法分类</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46</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4.</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网格聚类</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网格（</a:t>
                </a: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Grid</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）聚类方法强调的是分批统一处理以提高效率，具体的做法是将特征空间</a:t>
                </a:r>
                <a14:m>
                  <m:oMath xmlns:m="http://schemas.openxmlformats.org/officeDocument/2006/math">
                    <m:r>
                      <a:rPr lang="en-US" altLang="zh-CN" sz="2200">
                        <a:solidFill>
                          <a:srgbClr val="FF0000"/>
                        </a:solidFill>
                        <a:latin typeface="Cambria Math"/>
                        <a:ea typeface="微软雅黑" panose="020B0503020204020204" pitchFamily="34" charset="-122"/>
                        <a:cs typeface="Arial" panose="020B0604020202020204" pitchFamily="34" charset="0"/>
                      </a:rPr>
                      <m:t>𝕏</m:t>
                    </m:r>
                  </m:oMath>
                </a14:m>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划分为若干个网格，网格内的所有样本点看成一个单元进行处理。</a:t>
                </a:r>
                <a:endPar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网格聚类方法要与划分聚类或密度聚类方法结合使用。</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网格聚类方法处理的单元只与网格数量有关，与样本数量无关，因此在大数据量时，可以极大提高效率。</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a:blip r:embed="rId3"/>
                <a:stretch>
                  <a:fillRect l="-1403" r="-3397"/>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2.2.4 </a:t>
            </a:r>
            <a:r>
              <a:rPr lang="zh-CN" altLang="en-US" sz="2800" b="1" dirty="0">
                <a:solidFill>
                  <a:srgbClr val="0070C0"/>
                </a:solidFill>
                <a:latin typeface="微软雅黑" panose="020B0503020204020204" pitchFamily="34" charset="-122"/>
                <a:ea typeface="微软雅黑" panose="020B0503020204020204" pitchFamily="34" charset="-122"/>
              </a:rPr>
              <a:t>聚类算法分类</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47</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5.</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模型聚类</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模型（</a:t>
            </a: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Model</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）聚类假定每个簇符合一个分布模型，通过找到这个分布模型，就可以对样本点进行分簇。</a:t>
            </a:r>
            <a:endPar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模型聚类主要包括基于统计和基于神经网络两大类方法，前者以高斯混合模型（</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Gaussian Mixture Models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GMM</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）为代表，后者以自组织映射网络（</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Self</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Organizing</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Map</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SOM</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）为代表。</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2.2.4 </a:t>
            </a:r>
            <a:r>
              <a:rPr lang="zh-CN" altLang="en-US" sz="2800" b="1" dirty="0">
                <a:solidFill>
                  <a:srgbClr val="0070C0"/>
                </a:solidFill>
                <a:latin typeface="微软雅黑" panose="020B0503020204020204" pitchFamily="34" charset="-122"/>
                <a:ea typeface="微软雅黑" panose="020B0503020204020204" pitchFamily="34" charset="-122"/>
              </a:rPr>
              <a:t>聚类算法分类</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48</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157389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1573897"/>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均值聚类算法及应用实例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2409915"/>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2409915"/>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聚类算法基础</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3295307"/>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3295305"/>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DBSCAN</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及其派生算法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417971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4179716"/>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AGNES</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算法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第二章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聚   类</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3234193"/>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49</a:t>
            </a:fld>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基本思想</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设样本总数为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，样本集为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均值聚类算法对样本集分簇的个数是事先指定的，即</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。设分簇集合表示为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，其中每个簇都是样本的集合。</a:t>
                </a: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均值聚类算法的基本思想是让簇内的样本点更“紧密”一些，也就是说，让每个样本点到本簇中心的距离更近一些。</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使每个样本点到本簇中心的距离的平方和尽量小就是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算法的优化目标。</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每个样本点到本簇中心的距离的平方和也称为误差平方和（</a:t>
                </a:r>
                <a:r>
                  <a:rPr lang="en-US"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SSE</a:t>
                </a:r>
                <a:r>
                  <a:rPr lang="zh-CN"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a:t>
                </a:r>
                <a:r>
                  <a:rPr lang="zh-CN" altLang="en-US" sz="2200" dirty="0">
                    <a:solidFill>
                      <a:srgbClr val="FF0000"/>
                    </a:solidFill>
                    <a:latin typeface="Arial" panose="020B0604020202020204" pitchFamily="34" charset="0"/>
                    <a:ea typeface="微软雅黑" panose="020B0503020204020204" pitchFamily="34" charset="-122"/>
                    <a:cs typeface="Arial" panose="020B0604020202020204" pitchFamily="34" charset="0"/>
                  </a:rPr>
                  <a:t>，在优化算法中</a:t>
                </a:r>
                <a:r>
                  <a:rPr lang="zh-CN" altLang="zh-CN" sz="2200" dirty="0">
                    <a:solidFill>
                      <a:srgbClr val="FF0000"/>
                    </a:solidFill>
                    <a:latin typeface="Arial" panose="020B0604020202020204" pitchFamily="34" charset="0"/>
                    <a:ea typeface="微软雅黑" panose="020B0503020204020204" pitchFamily="34" charset="-122"/>
                    <a:cs typeface="Arial" panose="020B0604020202020204" pitchFamily="34" charset="0"/>
                  </a:rPr>
                  <a:t>称为损失函数或代价函数</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a:blip r:embed="rId3"/>
                <a:stretch>
                  <a:fillRect l="-1391" r="-1391"/>
                </a:stretch>
              </a:blipFill>
            </p:spPr>
            <p:txBody>
              <a:bodyPr/>
              <a:lstStyle/>
              <a:p>
                <a:r>
                  <a:rPr lang="zh-CN" altLang="en-US">
                    <a:noFill/>
                  </a:rPr>
                  <a:t> </a:t>
                </a: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2.1.1 K</a:t>
            </a:r>
            <a:r>
              <a:rPr lang="zh-CN" altLang="en-US" sz="2800" b="1" dirty="0">
                <a:solidFill>
                  <a:srgbClr val="0070C0"/>
                </a:solidFill>
                <a:latin typeface="微软雅黑" panose="020B0503020204020204" pitchFamily="34" charset="-122"/>
                <a:ea typeface="微软雅黑" panose="020B0503020204020204" pitchFamily="34" charset="-122"/>
              </a:rPr>
              <a:t>均值聚类算法及实现</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a:t>
            </a:fld>
            <a:endParaRPr lang="zh-CN" altLang="en-US" sz="16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0" y="2370943"/>
            <a:ext cx="8967787" cy="279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26"/>
                                        </p:tgtEl>
                                      </p:cBhvr>
                                    </p:animEffect>
                                    <p:set>
                                      <p:cBhvr>
                                        <p:cTn id="11"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密度相关的概念和定义</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lvl="0" indent="457200">
                  <a:lnSpc>
                    <a:spcPct val="150000"/>
                  </a:lnSpc>
                  <a:spcBef>
                    <a:spcPts val="0"/>
                  </a:spcBef>
                  <a:buNone/>
                </a:pPr>
                <a:r>
                  <a:rPr lang="en-US" altLang="zh-CN" sz="2200" dirty="0">
                    <a:solidFill>
                      <a:prstClr val="black">
                        <a:lumMod val="85000"/>
                        <a:lumOff val="15000"/>
                      </a:prstClr>
                    </a:solidFill>
                    <a:ea typeface="微软雅黑" panose="020B0503020204020204" pitchFamily="34" charset="-122"/>
                    <a:cs typeface="Arial" panose="020B0604020202020204" pitchFamily="34" charset="0"/>
                  </a:rPr>
                  <a:t>1.</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邻域（</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Eps-neighborhood</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为距离值。对样本点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为样本集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中所有与</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距离不大于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的样本，称为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邻域。即</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gn="ctr">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e>
                      </m:d>
                    </m:oMath>
                  </m:oMathPara>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14:m>
                  <m:oMath xmlns:m="http://schemas.openxmlformats.org/officeDocument/2006/math">
                    <m:r>
                      <m:rPr>
                        <m:sty m:val="p"/>
                      </m:rPr>
                      <a:rPr lang="en-US" altLang="zh-CN" sz="2200" smtClean="0">
                        <a:solidFill>
                          <a:srgbClr val="C00000"/>
                        </a:solidFill>
                        <a:latin typeface="Cambria Math"/>
                        <a:ea typeface="微软雅黑" panose="020B0503020204020204" pitchFamily="34" charset="-122"/>
                        <a:cs typeface="Arial" panose="020B0604020202020204" pitchFamily="34" charset="0"/>
                      </a:rPr>
                      <m:t>ϵ</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DBSCAN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算法需要指定的两个参数之一。</a:t>
                </a:r>
              </a:p>
              <a:p>
                <a:pPr marL="0" lv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核心点（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core point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）和边界点（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border points</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该算法还需要指定另一个自然数</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阈值</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参数</a:t>
                </a:r>
                <a14:m>
                  <m:oMath xmlns:m="http://schemas.openxmlformats.org/officeDocument/2006/math">
                    <m:r>
                      <a:rPr lang="en-US" altLang="zh-CN" sz="2200" smtClean="0">
                        <a:solidFill>
                          <a:srgbClr val="C00000"/>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，用来区分所谓的核心点和边界点。核心点是</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邻域中样本点数量不小于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的点，即如果</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是核心点，则</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。相反，则称为边界点。直观来看，核心点是密度簇内处于内部的点，边界点是处于簇边界的点。</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r="-1034" b="-10137"/>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2.3.1 </a:t>
            </a:r>
            <a:r>
              <a:rPr lang="zh-CN" altLang="en-US" sz="2800" b="1" dirty="0">
                <a:solidFill>
                  <a:srgbClr val="0070C0"/>
                </a:solidFill>
                <a:latin typeface="微软雅黑" panose="020B0503020204020204" pitchFamily="34" charset="-122"/>
                <a:ea typeface="微软雅黑" panose="020B0503020204020204" pitchFamily="34" charset="-122"/>
              </a:rPr>
              <a:t>相关概念及算法流程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50</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密度相关的概念和定义</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lv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直接密度可达（</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directly density-reachable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若</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位于</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的邻域内，且</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是核心点，则称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可由</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直接密度可达。显然，核心点之间的直接密度可达是对称的，而边界点和核心点之间的直接密度可达不是对称的。</a:t>
                </a:r>
              </a:p>
              <a:p>
                <a:pPr marL="0" lv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密度可达（</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density-reachable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密度可达是由直接密度可达多次传递得到。称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可由</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密度可达，如果存在一个样本点序列</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e>
                      <m:sub>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，且</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由</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直接密度可达。</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核心点之间的密度可达也是对称的。</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2.3.1 </a:t>
            </a:r>
            <a:r>
              <a:rPr lang="zh-CN" altLang="en-US" sz="2800" b="1" dirty="0">
                <a:solidFill>
                  <a:srgbClr val="0070C0"/>
                </a:solidFill>
                <a:latin typeface="微软雅黑" panose="020B0503020204020204" pitchFamily="34" charset="-122"/>
                <a:ea typeface="微软雅黑" panose="020B0503020204020204" pitchFamily="34" charset="-122"/>
              </a:rPr>
              <a:t>相关概念及算法流程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51</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密度相关的概念和定义</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lv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密度相连（</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density-connected</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，若存在点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𝒐</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，使得</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均可由</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𝒐</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密度可达，则称</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密度相连。</a:t>
                </a: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2.3.1 </a:t>
            </a:r>
            <a:r>
              <a:rPr lang="zh-CN" altLang="en-US" sz="2800" b="1" dirty="0">
                <a:solidFill>
                  <a:srgbClr val="0070C0"/>
                </a:solidFill>
                <a:latin typeface="微软雅黑" panose="020B0503020204020204" pitchFamily="34" charset="-122"/>
                <a:ea typeface="微软雅黑" panose="020B0503020204020204" pitchFamily="34" charset="-122"/>
              </a:rPr>
              <a:t>相关概念及算法流程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52</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5082"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393" y="2594610"/>
            <a:ext cx="7037387"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密度相关的概念和定义</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DBSCAN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中的“簇”：所有密度相连的样本点集合。也就是说，在给定邻域参数</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时，簇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𝑪</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是样本集</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𝐒</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的非空子集，它满足以下两个条件：</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𝑪</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，且</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可由</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密度可达，则</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𝑪</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𝑪</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密度相连。</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𝑪</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至少包含一个核心点，因此，簇内样本点个数不小于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。按照以上定义，根据参数</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的大小，可能会出现某些样本点不属于任何一个簇，称为噪声点（</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noise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r="-4062"/>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2.3.1 </a:t>
            </a:r>
            <a:r>
              <a:rPr lang="zh-CN" altLang="en-US" sz="2800" b="1" dirty="0">
                <a:solidFill>
                  <a:srgbClr val="0070C0"/>
                </a:solidFill>
                <a:latin typeface="微软雅黑" panose="020B0503020204020204" pitchFamily="34" charset="-122"/>
                <a:ea typeface="微软雅黑" panose="020B0503020204020204" pitchFamily="34" charset="-122"/>
              </a:rPr>
              <a:t>相关概念及算法流程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53</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2" y="681693"/>
                <a:ext cx="2590136"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算法流程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根据以上定义，可得如下两个结论：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是一个核心点，那么所有与</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密度可达的点组成一个簇；</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）如果</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𝑪</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的一个核心点，那么所有与</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密度可达的点的集合等于簇</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𝑪</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2" y="681693"/>
                <a:ext cx="2590136" cy="5773971"/>
              </a:xfrm>
              <a:prstGeom prst="rect">
                <a:avLst/>
              </a:prstGeom>
              <a:blipFill rotWithShape="1">
                <a:blip r:embed="rId3"/>
                <a:stretch>
                  <a:fillRect l="-4245" r="-7311" b="-106"/>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2.3.1 </a:t>
            </a:r>
            <a:r>
              <a:rPr lang="zh-CN" altLang="en-US" sz="2800" b="1" dirty="0">
                <a:solidFill>
                  <a:srgbClr val="0070C0"/>
                </a:solidFill>
                <a:latin typeface="微软雅黑" panose="020B0503020204020204" pitchFamily="34" charset="-122"/>
                <a:ea typeface="微软雅黑" panose="020B0503020204020204" pitchFamily="34" charset="-122"/>
              </a:rPr>
              <a:t>相关概念及算法流程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54</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91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435" y="668646"/>
            <a:ext cx="5870871" cy="634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应用示例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2.3.1 </a:t>
            </a:r>
            <a:r>
              <a:rPr lang="zh-CN" altLang="en-US" sz="2800" b="1" dirty="0">
                <a:solidFill>
                  <a:srgbClr val="0070C0"/>
                </a:solidFill>
                <a:latin typeface="微软雅黑" panose="020B0503020204020204" pitchFamily="34" charset="-122"/>
                <a:ea typeface="微软雅黑" panose="020B0503020204020204" pitchFamily="34" charset="-122"/>
              </a:rPr>
              <a:t>相关概念及算法流程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55</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75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293" y="1409678"/>
            <a:ext cx="7770941" cy="31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p:nvPr/>
        </p:nvPicPr>
        <p:blipFill>
          <a:blip r:embed="rId4">
            <a:extLst>
              <a:ext uri="{28A0092B-C50C-407E-A947-70E740481C1C}">
                <a14:useLocalDpi xmlns:a14="http://schemas.microsoft.com/office/drawing/2010/main" val="0"/>
              </a:ext>
            </a:extLst>
          </a:blip>
          <a:stretch>
            <a:fillRect/>
          </a:stretch>
        </p:blipFill>
        <p:spPr>
          <a:xfrm>
            <a:off x="2658652" y="4352067"/>
            <a:ext cx="3557213" cy="2300366"/>
          </a:xfrm>
          <a:prstGeom prst="rect">
            <a:avLst/>
          </a:prstGeom>
        </p:spPr>
      </p:pic>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DBSCAN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算法善于发现任意形状的稠密分布的数据集，但它的结果对邻域参数</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敏感。不像</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k-means</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算法只需要调整一个参数，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DBSCAN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算法需要对两个参数进行联合调参，复杂度要高的多。</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r>
                  <a:rPr lang="en-US" altLang="zh-CN" sz="2400" dirty="0"/>
                  <a:t> </a:t>
                </a:r>
              </a:p>
              <a:p>
                <a:endParaRPr lang="en-US" altLang="zh-CN" sz="2400" dirty="0"/>
              </a:p>
              <a:p>
                <a:endParaRPr lang="en-US" altLang="zh-CN" sz="2400" dirty="0"/>
              </a:p>
              <a:p>
                <a:endParaRPr lang="en-US" altLang="zh-CN" sz="2400" dirty="0"/>
              </a:p>
              <a:p>
                <a:endParaRPr lang="en-US" altLang="zh-CN" sz="2400" dirty="0"/>
              </a:p>
              <a:p>
                <a:pPr marL="0" indent="0">
                  <a:buNone/>
                </a:pPr>
                <a:r>
                  <a:rPr lang="en-US" altLang="zh-CN" sz="2400" dirty="0"/>
                  <a:t> </a:t>
                </a:r>
                <a14:m>
                  <m:oMath xmlns:m="http://schemas.openxmlformats.org/officeDocument/2006/math">
                    <m:r>
                      <m:rPr>
                        <m:sty m:val="p"/>
                      </m:rPr>
                      <a:rPr lang="en-US" altLang="zh-CN" sz="18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18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取（</a:t>
                </a:r>
                <a:r>
                  <a:rPr lang="en-US"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14:m>
                  <m:oMath xmlns:m="http://schemas.openxmlformats.org/officeDocument/2006/math">
                    <m:r>
                      <m:rPr>
                        <m:sty m:val="p"/>
                      </m:rPr>
                      <a:rPr lang="en-US" altLang="zh-CN" sz="18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18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取（</a:t>
                </a:r>
                <a:r>
                  <a:rPr lang="en-US"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a:t>
                </a:r>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14:m>
                  <m:oMath xmlns:m="http://schemas.openxmlformats.org/officeDocument/2006/math">
                    <m:r>
                      <m:rPr>
                        <m:sty m:val="p"/>
                      </m:rPr>
                      <a:rPr lang="en-US" altLang="zh-CN" sz="18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18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取（</a:t>
                </a:r>
                <a:r>
                  <a:rPr lang="en-US"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6</a:t>
                </a:r>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18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034" r="-88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2.3.2 </a:t>
                </a:r>
                <a:r>
                  <a:rPr lang="zh-CN" altLang="zh-CN" sz="2800" b="1" dirty="0">
                    <a:solidFill>
                      <a:srgbClr val="0070C0"/>
                    </a:solidFill>
                    <a:latin typeface="微软雅黑" panose="020B0503020204020204" pitchFamily="34" charset="-122"/>
                    <a:ea typeface="微软雅黑" panose="020B0503020204020204" pitchFamily="34" charset="-122"/>
                  </a:rPr>
                  <a:t>邻域参数</a:t>
                </a:r>
                <a14:m>
                  <m:oMath xmlns:m="http://schemas.openxmlformats.org/officeDocument/2006/math">
                    <m:r>
                      <m:rPr>
                        <m:sty m:val="p"/>
                      </m:rPr>
                      <a:rPr lang="en-US" altLang="zh-CN" sz="2800" b="1">
                        <a:solidFill>
                          <a:srgbClr val="0070C0"/>
                        </a:solidFill>
                        <a:latin typeface="Cambria Math"/>
                        <a:ea typeface="微软雅黑" panose="020B0503020204020204" pitchFamily="34" charset="-122"/>
                      </a:rPr>
                      <m:t>ϵ</m:t>
                    </m:r>
                  </m:oMath>
                </a14:m>
                <a:r>
                  <a:rPr lang="zh-CN" altLang="zh-CN" sz="2800" b="1" dirty="0">
                    <a:solidFill>
                      <a:srgbClr val="0070C0"/>
                    </a:solidFill>
                    <a:latin typeface="微软雅黑" panose="020B0503020204020204" pitchFamily="34" charset="-122"/>
                    <a:ea typeface="微软雅黑" panose="020B0503020204020204" pitchFamily="34" charset="-122"/>
                  </a:rPr>
                  <a:t>和</a:t>
                </a:r>
                <a14:m>
                  <m:oMath xmlns:m="http://schemas.openxmlformats.org/officeDocument/2006/math">
                    <m:r>
                      <m:rPr>
                        <m:sty m:val="p"/>
                      </m:rPr>
                      <a:rPr lang="en-US" altLang="zh-CN" sz="2800" b="1">
                        <a:solidFill>
                          <a:srgbClr val="0070C0"/>
                        </a:solidFill>
                        <a:latin typeface="Cambria Math"/>
                        <a:ea typeface="微软雅黑" panose="020B0503020204020204" pitchFamily="34" charset="-122"/>
                      </a:rPr>
                      <m:t>MinPts</m:t>
                    </m:r>
                  </m:oMath>
                </a14:m>
                <a:r>
                  <a:rPr lang="zh-CN" altLang="zh-CN" sz="2800" b="1" dirty="0">
                    <a:solidFill>
                      <a:srgbClr val="0070C0"/>
                    </a:solidFill>
                    <a:latin typeface="微软雅黑" panose="020B0503020204020204" pitchFamily="34" charset="-122"/>
                    <a:ea typeface="微软雅黑" panose="020B0503020204020204" pitchFamily="34" charset="-122"/>
                  </a:rPr>
                  <a:t>的确定</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mc:Choice>
        <mc:Fallback xmlns="">
          <p:sp>
            <p:nvSpPr>
              <p:cNvPr id="41" name="文本框 2"/>
              <p:cNvSpPr txBox="1">
                <a:spLocks noRot="1" noChangeAspect="1" noMove="1" noResize="1" noEditPoints="1" noAdjustHandles="1" noChangeArrowheads="1" noChangeShapeType="1" noTextEdit="1"/>
              </p:cNvSpPr>
              <p:nvPr/>
            </p:nvSpPr>
            <p:spPr>
              <a:xfrm>
                <a:off x="0" y="158473"/>
                <a:ext cx="9144000" cy="523220"/>
              </a:xfrm>
              <a:prstGeom prst="rect">
                <a:avLst/>
              </a:prstGeom>
              <a:blipFill rotWithShape="1">
                <a:blip r:embed="rId4"/>
                <a:stretch>
                  <a:fillRect t="-11628" b="-31395"/>
                </a:stretch>
              </a:blipFill>
            </p:spPr>
            <p:txBody>
              <a:bodyPr/>
              <a:lstStyle/>
              <a:p>
                <a:r>
                  <a:rPr lang="zh-CN" altLang="en-US">
                    <a:noFill/>
                  </a:rPr>
                  <a:t> </a:t>
                </a:r>
                <a:endParaRPr lang="zh-CN" altLang="en-US">
                  <a:noFill/>
                </a:endParaRPr>
              </a:p>
            </p:txBody>
          </p:sp>
        </mc:Fallback>
      </mc:AlternateContent>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56</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 name="图片 8"/>
          <p:cNvPicPr/>
          <p:nvPr/>
        </p:nvPicPr>
        <p:blipFill>
          <a:blip r:embed="rId5">
            <a:extLst>
              <a:ext uri="{28A0092B-C50C-407E-A947-70E740481C1C}">
                <a14:useLocalDpi xmlns:a14="http://schemas.microsoft.com/office/drawing/2010/main" val="0"/>
              </a:ext>
            </a:extLst>
          </a:blip>
          <a:stretch>
            <a:fillRect/>
          </a:stretch>
        </p:blipFill>
        <p:spPr>
          <a:xfrm>
            <a:off x="288193" y="3130977"/>
            <a:ext cx="2738204" cy="1610875"/>
          </a:xfrm>
          <a:prstGeom prst="rect">
            <a:avLst/>
          </a:prstGeom>
        </p:spPr>
      </p:pic>
      <p:pic>
        <p:nvPicPr>
          <p:cNvPr id="10" name="图片 9"/>
          <p:cNvPicPr/>
          <p:nvPr/>
        </p:nvPicPr>
        <p:blipFill>
          <a:blip r:embed="rId6">
            <a:extLst>
              <a:ext uri="{28A0092B-C50C-407E-A947-70E740481C1C}">
                <a14:useLocalDpi xmlns:a14="http://schemas.microsoft.com/office/drawing/2010/main" val="0"/>
              </a:ext>
            </a:extLst>
          </a:blip>
          <a:stretch>
            <a:fillRect/>
          </a:stretch>
        </p:blipFill>
        <p:spPr>
          <a:xfrm>
            <a:off x="3194350" y="3110392"/>
            <a:ext cx="2735077" cy="1605445"/>
          </a:xfrm>
          <a:prstGeom prst="rect">
            <a:avLst/>
          </a:prstGeom>
        </p:spPr>
      </p:pic>
      <p:pic>
        <p:nvPicPr>
          <p:cNvPr id="11" name="图片 10"/>
          <p:cNvPicPr/>
          <p:nvPr/>
        </p:nvPicPr>
        <p:blipFill>
          <a:blip r:embed="rId7">
            <a:extLst>
              <a:ext uri="{28A0092B-C50C-407E-A947-70E740481C1C}">
                <a14:useLocalDpi xmlns:a14="http://schemas.microsoft.com/office/drawing/2010/main" val="0"/>
              </a:ext>
            </a:extLst>
          </a:blip>
          <a:stretch>
            <a:fillRect/>
          </a:stretch>
        </p:blipFill>
        <p:spPr>
          <a:xfrm>
            <a:off x="6072068" y="3110392"/>
            <a:ext cx="2729865" cy="1605445"/>
          </a:xfrm>
          <a:prstGeom prst="rect">
            <a:avLst/>
          </a:prstGeom>
        </p:spPr>
      </p:pic>
      <p:pic>
        <p:nvPicPr>
          <p:cNvPr id="798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5" y="2135822"/>
            <a:ext cx="9132887" cy="460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9874"/>
                                        </p:tgtEl>
                                      </p:cBhvr>
                                    </p:animEffect>
                                    <p:set>
                                      <p:cBhvr>
                                        <p:cTn id="11" dur="1" fill="hold">
                                          <p:stCondLst>
                                            <p:cond delay="499"/>
                                          </p:stCondLst>
                                        </p:cTn>
                                        <p:tgtEl>
                                          <p:spTgt spid="798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DBSCAN</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原论文给出了一个依据</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值确定</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的参考方法。</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为某点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到离它第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近的那个邻居点的距离，</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到最近点的距离。点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14:m>
                  <m:oMath xmlns:m="http://schemas.openxmlformats.org/officeDocument/2006/math">
                    <m:r>
                      <a:rPr lang="en-US" altLang="zh-CN" sz="2200" b="0" i="1" smtClean="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邻域至少包含</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个点。如果该邻域内有一些点与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的距离正好相等，则该邻域包含的点数要大于</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直观地想像，如果点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处在聚集比较密的区域，那么当</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值发生变化时，</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不会发生大的变化，如果点处于稀疏的区域，那么</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的变化就会很大。对指定的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，可以计算每个点</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𝒑</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，将它们按大小排序并作图，然后依据图中的“拐点”来确</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，即将</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ϵ</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设为拐点的</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值，</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设为</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960" r="-88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2.3.2 </a:t>
                </a:r>
                <a:r>
                  <a:rPr lang="zh-CN" altLang="zh-CN" sz="2800" b="1" dirty="0">
                    <a:solidFill>
                      <a:srgbClr val="0070C0"/>
                    </a:solidFill>
                    <a:latin typeface="微软雅黑" panose="020B0503020204020204" pitchFamily="34" charset="-122"/>
                    <a:ea typeface="微软雅黑" panose="020B0503020204020204" pitchFamily="34" charset="-122"/>
                  </a:rPr>
                  <a:t>邻域参数</a:t>
                </a:r>
                <a14:m>
                  <m:oMath xmlns:m="http://schemas.openxmlformats.org/officeDocument/2006/math">
                    <m:r>
                      <m:rPr>
                        <m:sty m:val="p"/>
                      </m:rPr>
                      <a:rPr lang="en-US" altLang="zh-CN" sz="2800" b="1">
                        <a:solidFill>
                          <a:srgbClr val="0070C0"/>
                        </a:solidFill>
                        <a:latin typeface="Cambria Math"/>
                        <a:ea typeface="微软雅黑" panose="020B0503020204020204" pitchFamily="34" charset="-122"/>
                      </a:rPr>
                      <m:t>ϵ</m:t>
                    </m:r>
                  </m:oMath>
                </a14:m>
                <a:r>
                  <a:rPr lang="zh-CN" altLang="zh-CN" sz="2800" b="1" dirty="0">
                    <a:solidFill>
                      <a:srgbClr val="0070C0"/>
                    </a:solidFill>
                    <a:latin typeface="微软雅黑" panose="020B0503020204020204" pitchFamily="34" charset="-122"/>
                    <a:ea typeface="微软雅黑" panose="020B0503020204020204" pitchFamily="34" charset="-122"/>
                  </a:rPr>
                  <a:t>和</a:t>
                </a:r>
                <a14:m>
                  <m:oMath xmlns:m="http://schemas.openxmlformats.org/officeDocument/2006/math">
                    <m:r>
                      <m:rPr>
                        <m:sty m:val="p"/>
                      </m:rPr>
                      <a:rPr lang="en-US" altLang="zh-CN" sz="2800" b="1">
                        <a:solidFill>
                          <a:srgbClr val="0070C0"/>
                        </a:solidFill>
                        <a:latin typeface="Cambria Math"/>
                        <a:ea typeface="微软雅黑" panose="020B0503020204020204" pitchFamily="34" charset="-122"/>
                      </a:rPr>
                      <m:t>MinPts</m:t>
                    </m:r>
                  </m:oMath>
                </a14:m>
                <a:r>
                  <a:rPr lang="zh-CN" altLang="zh-CN" sz="2800" b="1" dirty="0">
                    <a:solidFill>
                      <a:srgbClr val="0070C0"/>
                    </a:solidFill>
                    <a:latin typeface="微软雅黑" panose="020B0503020204020204" pitchFamily="34" charset="-122"/>
                    <a:ea typeface="微软雅黑" panose="020B0503020204020204" pitchFamily="34" charset="-122"/>
                  </a:rPr>
                  <a:t>的确定</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mc:Choice>
        <mc:Fallback xmlns="">
          <p:sp>
            <p:nvSpPr>
              <p:cNvPr id="41" name="文本框 2"/>
              <p:cNvSpPr txBox="1">
                <a:spLocks noRot="1" noChangeAspect="1" noMove="1" noResize="1" noEditPoints="1" noAdjustHandles="1" noChangeArrowheads="1" noChangeShapeType="1" noTextEdit="1"/>
              </p:cNvSpPr>
              <p:nvPr/>
            </p:nvSpPr>
            <p:spPr>
              <a:xfrm>
                <a:off x="0" y="158473"/>
                <a:ext cx="9144000" cy="523220"/>
              </a:xfrm>
              <a:prstGeom prst="rect">
                <a:avLst/>
              </a:prstGeom>
              <a:blipFill rotWithShape="1">
                <a:blip r:embed="rId4"/>
                <a:stretch>
                  <a:fillRect t="-11628" b="-31395"/>
                </a:stretch>
              </a:blipFill>
            </p:spPr>
            <p:txBody>
              <a:bodyPr/>
              <a:lstStyle/>
              <a:p>
                <a:r>
                  <a:rPr lang="zh-CN" altLang="en-US">
                    <a:noFill/>
                  </a:rPr>
                  <a:t> </a:t>
                </a:r>
                <a:endParaRPr lang="zh-CN" altLang="en-US">
                  <a:noFill/>
                </a:endParaRPr>
              </a:p>
            </p:txBody>
          </p:sp>
        </mc:Fallback>
      </mc:AlternateContent>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57</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定义</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lv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的核心距离（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core-distance of an object </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对指定的距离参数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和自然数参数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，记</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𝑑𝑖𝑠𝑡𝑎𝑛𝑐𝑒</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到它的第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近邻居节点的距离，则点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的核心距离为：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𝑐𝑜𝑟𝑒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𝑑𝑖𝑠𝑡𝑎𝑛𝑐𝑒</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𝑈𝑁𝐷𝐸𝐹𝐼𝑁𝐸𝐷</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𝑑𝑖𝑠𝑡𝑎𝑛𝑐𝑒</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otherwise</m:t>
                              </m:r>
                            </m:e>
                          </m:mr>
                        </m:m>
                      </m:e>
                    </m:d>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只有核心点才有核心距离，且核心距离是使该点成为核心点的最小距离，</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𝑐𝑜𝑟𝑒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𝑑𝑖𝑠𝑡𝑎𝑛𝑐𝑒</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lv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r="-369"/>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2.3.3 OPTICS</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58</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定义</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lv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的可达距离（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reachability-distance object </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w.r.t. object </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的可达距离为：</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𝑟𝑒𝑎𝑐h𝑎𝑏𝑖𝑙𝑖𝑡𝑦</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𝑑𝑖𝑠𝑡𝑎𝑛𝑐𝑒</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𝑈𝑁𝐷𝐸𝐹𝐼𝑁𝐸𝐷</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𝑖𝑓</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𝑁</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&lt;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e>
                          </m:mr>
                          <m:m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𝑐𝑜𝑟𝑒</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_</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𝑑𝑖𝑠𝑡𝑎𝑛𝑐𝑒</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𝑑𝑖𝑠𝑡𝑎𝑛𝑐𝑒</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otherwise</m:t>
                              </m:r>
                            </m:e>
                          </m:mr>
                        </m:m>
                      </m:e>
                    </m:d>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只有核心点才能被可达，且可达距离是该核心点的核心距离或者两点间距离的最大值。</a:t>
                </a:r>
              </a:p>
              <a:p>
                <a:pPr marL="0" indent="457200">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329" r="-1477"/>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2.3.3 OPTICS</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59</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当采用欧氏距离，并以</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SSE</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作为损失函数时，簇中心的计算：</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对于第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，簇中心</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e>
                            </m:d>
                          </m:sup>
                        </m:sSub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Sup>
                          <m:sSub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𝑛</m:t>
                                </m:r>
                              </m:e>
                            </m:d>
                          </m:sup>
                        </m:sSubSup>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i</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内所有点的均值，簇中心</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第</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个特征为</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gn="ctr">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14:m>
                  <m:oMath xmlns:m="http://schemas.openxmlformats.org/officeDocument/2006/math">
                    <m:sSubSup>
                      <m:sSubSupPr>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𝑢</m:t>
                        </m:r>
                      </m:e>
                      <m:sub>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up>
                        <m:d>
                          <m:dPr>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bSup>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d>
                          <m:dPr>
                            <m:begChr m:val="|"/>
                            <m:endChr m:val="|"/>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𝑪</m:t>
                                </m:r>
                              </m:e>
                              <m:sub>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den>
                    </m:f>
                    <m:nary>
                      <m:naryPr>
                        <m:chr m:val="∑"/>
                        <m:limLoc m:val="undOvr"/>
                        <m:supHide m:val="on"/>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𝒙</m:t>
                        </m:r>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𝑪</m:t>
                            </m:r>
                          </m:e>
                          <m:sub>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sub>
                      <m:sup/>
                      <m:e>
                        <m:sSup>
                          <m:sSupPr>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𝑥</m:t>
                            </m:r>
                          </m:e>
                          <m:sup>
                            <m:d>
                              <m:dPr>
                                <m:ctrlPr>
                                  <a:rPr lang="zh-CN" altLang="zh-CN" sz="28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800">
                                    <a:solidFill>
                                      <a:prstClr val="black">
                                        <a:lumMod val="85000"/>
                                        <a:lumOff val="15000"/>
                                      </a:prstClr>
                                    </a:solidFill>
                                    <a:latin typeface="Cambria Math"/>
                                    <a:ea typeface="微软雅黑" panose="020B0503020204020204" pitchFamily="34" charset="-122"/>
                                    <a:cs typeface="Arial" panose="020B0604020202020204" pitchFamily="34" charset="0"/>
                                  </a:rPr>
                                  <m:t>𝑗</m:t>
                                </m:r>
                              </m:e>
                            </m:d>
                          </m:sup>
                        </m:sSup>
                      </m:e>
                    </m:nary>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中样本的总数。</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SSE</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的计算方法为：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a:t>
                </a:r>
                <a14:m>
                  <m:oMath xmlns:m="http://schemas.openxmlformats.org/officeDocument/2006/math">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SSE</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nary>
                      <m:naryPr>
                        <m:chr m:val="∑"/>
                        <m:limLoc m:val="undOv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m:t>
                        </m:r>
                      </m:sup>
                      <m:e>
                        <m:sSup>
                          <m:sSup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pPr>
                          <m:e>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𝑐</m:t>
                                            </m:r>
                                          </m:e>
                                          <m: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b>
                                        </m:sSub>
                                      </m:sub>
                                    </m:sSub>
                                  </m:e>
                                </m:d>
                              </m:e>
                            </m:d>
                          </m:e>
                          <m:sup>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p>
                        </m:sSup>
                      </m:e>
                    </m:nary>
                  </m:oMath>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是距离计算函数，常用欧氏距离</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𝐿</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e>
                      <m:sub>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𝑐</m:t>
                            </m:r>
                          </m:e>
                          <m: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e>
                            </m:d>
                          </m:sub>
                        </m:sSub>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表示样本</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所在簇的中心。</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330184" cy="5773971"/>
              </a:xfrm>
              <a:prstGeom prst="rect">
                <a:avLst/>
              </a:prstGeom>
              <a:blipFill rotWithShape="1">
                <a:blip r:embed="rId3"/>
                <a:stretch>
                  <a:fillRect l="-1318" b="-5280"/>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2.1.1 K</a:t>
            </a:r>
            <a:r>
              <a:rPr lang="zh-CN" altLang="en-US" sz="2800" b="1" dirty="0">
                <a:solidFill>
                  <a:srgbClr val="0070C0"/>
                </a:solidFill>
                <a:latin typeface="微软雅黑" panose="020B0503020204020204" pitchFamily="34" charset="-122"/>
                <a:ea typeface="微软雅黑" panose="020B0503020204020204" pitchFamily="34" charset="-122"/>
              </a:rPr>
              <a:t>均值聚类算法及实现</a:t>
            </a:r>
          </a:p>
        </p:txBody>
      </p:sp>
      <p:sp>
        <p:nvSpPr>
          <p:cNvPr id="4"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a:t>
            </a:fld>
            <a:endParaRPr lang="zh-CN" altLang="en-US" sz="1600" dirty="0"/>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3174200"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定义</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图中，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𝑀𝑖𝑛𝑃𝑡𝑠</m:t>
                    </m:r>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为</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的核心距离用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𝑐</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到点</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的可达距离分别用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2</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表示。该示例中，</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𝑟</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 </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𝑐</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3174200" cy="5773971"/>
              </a:xfrm>
              <a:prstGeom prst="rect">
                <a:avLst/>
              </a:prstGeom>
              <a:blipFill rotWithShape="1">
                <a:blip r:embed="rId3"/>
                <a:stretch>
                  <a:fillRect l="-3462" r="-11346"/>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2.3.3 OPTICS</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60</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8634"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2533" y="1020003"/>
            <a:ext cx="485775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计算可达距离流程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lv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OPTICS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算法的核心思想是将每个点离最近聚集密集区的可达距离都计算出来，然后据此进行分簇。</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2.3.3 OPTICS</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61</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83" y="2300210"/>
            <a:ext cx="8765623" cy="4720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0" y="681693"/>
                <a:ext cx="4746929"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计算可达距离流程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lvl="0" indent="457200">
                  <a:lnSpc>
                    <a:spcPct val="150000"/>
                  </a:lnSpc>
                  <a:buNone/>
                </a:pPr>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领域半径</a:t>
                </a:r>
                <a14:m>
                  <m:oMath xmlns:m="http://schemas.openxmlformats.org/officeDocument/2006/math">
                    <m:r>
                      <m:rPr>
                        <m:sty m:val="p"/>
                      </m:rPr>
                      <a:rPr lang="en-US" altLang="zh-CN" sz="2200">
                        <a:solidFill>
                          <a:srgbClr val="C00000"/>
                        </a:solidFill>
                        <a:latin typeface="Cambria Math"/>
                        <a:ea typeface="微软雅黑" panose="020B0503020204020204" pitchFamily="34" charset="-122"/>
                        <a:cs typeface="Arial" panose="020B0604020202020204" pitchFamily="34" charset="0"/>
                      </a:rPr>
                      <m:t>ϵ</m:t>
                    </m:r>
                  </m:oMath>
                </a14:m>
                <a:r>
                  <a:rPr lang="zh-CN" altLang="zh-CN" sz="2200" dirty="0">
                    <a:solidFill>
                      <a:srgbClr val="C00000"/>
                    </a:solidFill>
                    <a:latin typeface="Arial" panose="020B0604020202020204" pitchFamily="34" charset="0"/>
                    <a:ea typeface="微软雅黑" panose="020B0503020204020204" pitchFamily="34" charset="-122"/>
                    <a:cs typeface="Arial" panose="020B0604020202020204" pitchFamily="34" charset="0"/>
                  </a:rPr>
                  <a:t>常取为特别大的值，这样可以将所有的点都包含在计算范围内。</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有序队列中的每个点都要对每次的核心点更新可达距离，因此，最终的可达距离是与最近核心点之间的距离，因此，最终的可达距离可以看作是该点与最近聚集密集区的可达距离。</a:t>
                </a: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0" y="681693"/>
                <a:ext cx="4746929" cy="5773971"/>
              </a:xfrm>
              <a:prstGeom prst="rect">
                <a:avLst/>
              </a:prstGeom>
              <a:blipFill rotWithShape="1">
                <a:blip r:embed="rId3"/>
                <a:stretch>
                  <a:fillRect l="-2314" r="-5656"/>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2.3.3 OPTICS</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62</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Content Placeholder 2"/>
          <p:cNvSpPr txBox="1"/>
          <p:nvPr/>
        </p:nvSpPr>
        <p:spPr>
          <a:xfrm>
            <a:off x="411481" y="4952188"/>
            <a:ext cx="8259908" cy="1648876"/>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45720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可达距离形成两个凹陷，分别对应两个簇。如果以图中的虚线距离为标准来划分，则虚线以上的点为噪声点，它们离聚集区过远，而虚线以下的点聚集在两个区域，分别对应两个簇。</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77849"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4243" y="1855926"/>
            <a:ext cx="350520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en-US" altLang="zh-CN" sz="26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sklearn</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中的</a:t>
            </a:r>
            <a:r>
              <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OPTICS</a:t>
            </a: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类</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50000"/>
              </a:lnSpc>
              <a:buNone/>
            </a:pP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其中，</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max_eps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参数即为邻域半径</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ϵ</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min_samples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参数为核心点最小邻域点数</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MinPts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eps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参数即为分簇的距离标准（上图中虚线代表的距离）。</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2.3.3 OPTICS</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63</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83" y="1376768"/>
            <a:ext cx="8382904" cy="2845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2.3.3 OPTICS</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64</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08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0116" y="781085"/>
            <a:ext cx="7327536" cy="626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2.3.3 OPTICS</a:t>
            </a:r>
            <a:r>
              <a:rPr lang="zh-CN" altLang="en-US" sz="2800" b="1" dirty="0">
                <a:solidFill>
                  <a:srgbClr val="0070C0"/>
                </a:solidFill>
                <a:latin typeface="微软雅黑" panose="020B0503020204020204" pitchFamily="34" charset="-122"/>
                <a:ea typeface="微软雅黑" panose="020B0503020204020204" pitchFamily="34" charset="-122"/>
              </a:rPr>
              <a:t>算法</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65</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19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1536" y="622059"/>
            <a:ext cx="6250677" cy="651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4487765" y="157389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5294860" y="1573897"/>
            <a:ext cx="3574434"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491851" y="1614014"/>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均值聚类算法及应用实例</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4487765" y="2409915"/>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5276958" y="2409915"/>
            <a:ext cx="3574434"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486706" y="2450466"/>
              <a:ext cx="3496276" cy="430928"/>
            </a:xfrm>
            <a:prstGeom prst="rect">
              <a:avLst/>
            </a:prstGeom>
          </p:spPr>
          <p:txBody>
            <a:bodyPr wrap="square" lIns="121897" tIns="60948" rIns="121897" bIns="60948">
              <a:spAutoFit/>
            </a:bodyPr>
            <a:lstStyle/>
            <a:p>
              <a:pPr defTabSz="1218565">
                <a:defRPr/>
              </a:pP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聚类算法基础</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4487765" y="3295307"/>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5294860" y="3295305"/>
            <a:ext cx="3574434"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491850" y="3336319"/>
              <a:ext cx="3496276" cy="431087"/>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DBSCAN</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及其派生算法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4487765" y="4179718"/>
            <a:ext cx="525109"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8565">
              <a:defRPr/>
            </a:pPr>
            <a:r>
              <a:rPr lang="en-US" altLang="zh-CN" sz="3600" dirty="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5294860" y="4179716"/>
            <a:ext cx="3574434"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8565">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491851" y="4221882"/>
              <a:ext cx="3496274" cy="431088"/>
            </a:xfrm>
            <a:prstGeom prst="rect">
              <a:avLst/>
            </a:prstGeom>
          </p:spPr>
          <p:txBody>
            <a:bodyPr wrap="square" lIns="121897" tIns="60948" rIns="121897" bIns="60948">
              <a:spAutoFit/>
            </a:bodyPr>
            <a:lstStyle/>
            <a:p>
              <a:pPr defTabSz="1218565">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AGNES</a:t>
              </a:r>
              <a:r>
                <a:rPr lang="zh-CN" altLang="en-US"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算法</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1" y="2219405"/>
            <a:ext cx="3730907" cy="1600329"/>
          </a:xfrm>
          <a:prstGeom prst="rect">
            <a:avLst/>
          </a:prstGeom>
          <a:noFill/>
        </p:spPr>
        <p:txBody>
          <a:bodyPr wrap="square" lIns="121817" tIns="60906" rIns="121817" bIns="60906">
            <a:spAutoFit/>
          </a:bodyPr>
          <a:lstStyle/>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第二章</a:t>
            </a:r>
            <a:endParaRPr lang="en-US" altLang="zh-CN" sz="4800" b="1" spc="200" dirty="0">
              <a:solidFill>
                <a:srgbClr val="0070C0"/>
              </a:solidFill>
              <a:latin typeface="微软雅黑" panose="020B0503020204020204" pitchFamily="34" charset="-122"/>
              <a:ea typeface="微软雅黑" panose="020B0503020204020204" pitchFamily="34" charset="-122"/>
            </a:endParaRPr>
          </a:p>
          <a:p>
            <a:pPr algn="ctr" defTabSz="1218565">
              <a:defRPr/>
            </a:pPr>
            <a:r>
              <a:rPr lang="zh-CN" altLang="en-US" sz="4800" b="1" spc="200" dirty="0">
                <a:solidFill>
                  <a:srgbClr val="0070C0"/>
                </a:solidFill>
                <a:latin typeface="微软雅黑" panose="020B0503020204020204" pitchFamily="34" charset="-122"/>
                <a:ea typeface="微软雅黑" panose="020B0503020204020204" pitchFamily="34" charset="-122"/>
              </a:rPr>
              <a:t>聚   类</a:t>
            </a:r>
            <a:endParaRPr lang="zh-CN" altLang="en-US" sz="3200" b="1" spc="200" dirty="0">
              <a:solidFill>
                <a:srgbClr val="0070C0"/>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3626195" y="4097209"/>
            <a:ext cx="575764" cy="695523"/>
          </a:xfrm>
          <a:prstGeom prst="downArrow">
            <a:avLst/>
          </a:prstGeom>
          <a:solidFill>
            <a:srgbClr val="F5A609"/>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sp>
        <p:nvSpPr>
          <p:cNvPr id="20"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66</a:t>
            </a:fld>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80">
                                          <p:stCondLst>
                                            <p:cond delay="0"/>
                                          </p:stCondLst>
                                        </p:cTn>
                                        <p:tgtEl>
                                          <p:spTgt spid="88"/>
                                        </p:tgtEl>
                                      </p:cBhvr>
                                    </p:animEffect>
                                    <p:anim calcmode="lin" valueType="num">
                                      <p:cBhvr>
                                        <p:cTn id="8"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3" dur="26">
                                          <p:stCondLst>
                                            <p:cond delay="650"/>
                                          </p:stCondLst>
                                        </p:cTn>
                                        <p:tgtEl>
                                          <p:spTgt spid="88"/>
                                        </p:tgtEl>
                                      </p:cBhvr>
                                      <p:to x="100000" y="60000"/>
                                    </p:animScale>
                                    <p:animScale>
                                      <p:cBhvr>
                                        <p:cTn id="14" dur="166" decel="50000">
                                          <p:stCondLst>
                                            <p:cond delay="676"/>
                                          </p:stCondLst>
                                        </p:cTn>
                                        <p:tgtEl>
                                          <p:spTgt spid="88"/>
                                        </p:tgtEl>
                                      </p:cBhvr>
                                      <p:to x="100000" y="100000"/>
                                    </p:animScale>
                                    <p:animScale>
                                      <p:cBhvr>
                                        <p:cTn id="15" dur="26">
                                          <p:stCondLst>
                                            <p:cond delay="1312"/>
                                          </p:stCondLst>
                                        </p:cTn>
                                        <p:tgtEl>
                                          <p:spTgt spid="88"/>
                                        </p:tgtEl>
                                      </p:cBhvr>
                                      <p:to x="100000" y="80000"/>
                                    </p:animScale>
                                    <p:animScale>
                                      <p:cBhvr>
                                        <p:cTn id="16" dur="166" decel="50000">
                                          <p:stCondLst>
                                            <p:cond delay="1338"/>
                                          </p:stCondLst>
                                        </p:cTn>
                                        <p:tgtEl>
                                          <p:spTgt spid="88"/>
                                        </p:tgtEl>
                                      </p:cBhvr>
                                      <p:to x="100000" y="100000"/>
                                    </p:animScale>
                                    <p:animScale>
                                      <p:cBhvr>
                                        <p:cTn id="17" dur="26">
                                          <p:stCondLst>
                                            <p:cond delay="1642"/>
                                          </p:stCondLst>
                                        </p:cTn>
                                        <p:tgtEl>
                                          <p:spTgt spid="88"/>
                                        </p:tgtEl>
                                      </p:cBhvr>
                                      <p:to x="100000" y="90000"/>
                                    </p:animScale>
                                    <p:animScale>
                                      <p:cBhvr>
                                        <p:cTn id="18" dur="166" decel="50000">
                                          <p:stCondLst>
                                            <p:cond delay="1668"/>
                                          </p:stCondLst>
                                        </p:cTn>
                                        <p:tgtEl>
                                          <p:spTgt spid="88"/>
                                        </p:tgtEl>
                                      </p:cBhvr>
                                      <p:to x="100000" y="100000"/>
                                    </p:animScale>
                                    <p:animScale>
                                      <p:cBhvr>
                                        <p:cTn id="19" dur="26">
                                          <p:stCondLst>
                                            <p:cond delay="1808"/>
                                          </p:stCondLst>
                                        </p:cTn>
                                        <p:tgtEl>
                                          <p:spTgt spid="88"/>
                                        </p:tgtEl>
                                      </p:cBhvr>
                                      <p:to x="100000" y="95000"/>
                                    </p:animScale>
                                    <p:animScale>
                                      <p:cBhvr>
                                        <p:cTn id="20" dur="166" decel="50000">
                                          <p:stCondLst>
                                            <p:cond delay="1834"/>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设有两个簇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和簇</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𝐷𝐼𝑆𝑇</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表示簇之间的距离，用</a:t>
                </a:r>
                <a14:m>
                  <m:oMath xmlns:m="http://schemas.openxmlformats.org/officeDocument/2006/math">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oMath>
                </a14:m>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表示点之间的距离度量函数：</a:t>
                </a: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1.</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 簇最小距离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𝐷𝐼𝑆𝑇</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𝑚𝑖𝑛</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min</m:t>
                            </m:r>
                          </m:e>
                          <m:lim>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mr>
                            </m:m>
                          </m:lim>
                        </m:limLow>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e>
                        </m:d>
                      </m:e>
                    </m:func>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2.</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簇最大距离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𝐷𝐼𝑆𝑇</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𝑚𝑎𝑥</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unc>
                      <m:func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uncPr>
                      <m:fName>
                        <m:limLow>
                          <m:limLow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limLowPr>
                          <m:e>
                            <m:r>
                              <m:rPr>
                                <m:sty m:val="p"/>
                              </m:rP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max</m:t>
                            </m:r>
                          </m:e>
                          <m:lim>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mr>
                            </m:m>
                          </m:lim>
                        </m:limLow>
                      </m:fName>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e>
                        </m:d>
                      </m:e>
                    </m:func>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spcBef>
                    <a:spcPts val="0"/>
                  </a:spcBef>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3.</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簇平均距离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𝐷𝐼𝑆𝑇</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𝑎𝑣𝑔</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f>
                      <m:f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fPr>
                      <m:num>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1</m:t>
                        </m:r>
                      </m:num>
                      <m:den>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d>
                        <m:d>
                          <m:dPr>
                            <m:begChr m:val="|"/>
                            <m:endChr m:val="|"/>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den>
                    </m:f>
                    <m:nary>
                      <m:naryPr>
                        <m:chr m:val="∑"/>
                        <m:limLoc m:val="undOvr"/>
                        <m:supHide m:val="on"/>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naryPr>
                      <m:sub>
                        <m:m>
                          <m:mPr>
                            <m:mcs>
                              <m:mc>
                                <m:mcPr>
                                  <m:count m:val="1"/>
                                  <m:mcJc m:val="center"/>
                                </m:mcPr>
                              </m:mc>
                            </m:mcs>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mP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e>
                          </m:mr>
                          <m:m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mr>
                        </m:m>
                      </m:sub>
                      <m:sup/>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𝑘</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𝒙</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𝑙</m:t>
                                </m:r>
                              </m:sub>
                            </m:sSub>
                          </m:e>
                        </m:d>
                      </m:e>
                    </m:nary>
                  </m:oMath>
                </a14:m>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pPr marL="0" indent="457200">
                  <a:lnSpc>
                    <a:spcPct val="150000"/>
                  </a:lnSpc>
                  <a:buNone/>
                </a:pP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簇中心距离</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𝐷𝐼𝑆𝑇</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𝑐𝑒𝑛𝑡𝑟𝑜𝑖𝑑</m:t>
                        </m:r>
                      </m:sub>
                    </m:sSub>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𝐂</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𝑑𝑖𝑠𝑡</m:t>
                    </m:r>
                    <m:d>
                      <m:d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dPr>
                      <m:e>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𝑖</m:t>
                            </m:r>
                          </m:sub>
                        </m:s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m:t>
                        </m:r>
                        <m:sSub>
                          <m:sSubPr>
                            <m:ctrlPr>
                              <a:rPr lang="zh-CN" altLang="zh-CN" sz="2200" i="1">
                                <a:solidFill>
                                  <a:prstClr val="black">
                                    <a:lumMod val="85000"/>
                                    <a:lumOff val="15000"/>
                                  </a:prst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𝒖</m:t>
                            </m:r>
                          </m:e>
                          <m:sub>
                            <m:r>
                              <a:rPr lang="en-US" altLang="zh-CN" sz="2200">
                                <a:solidFill>
                                  <a:prstClr val="black">
                                    <a:lumMod val="85000"/>
                                    <a:lumOff val="15000"/>
                                  </a:prstClr>
                                </a:solidFill>
                                <a:latin typeface="Cambria Math"/>
                                <a:ea typeface="微软雅黑" panose="020B0503020204020204" pitchFamily="34" charset="-122"/>
                                <a:cs typeface="Arial" panose="020B0604020202020204" pitchFamily="34" charset="0"/>
                              </a:rPr>
                              <m:t>𝑗</m:t>
                            </m:r>
                          </m:sub>
                        </m:sSub>
                      </m:e>
                    </m:d>
                  </m:oMath>
                </a14:m>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11481" y="681693"/>
                <a:ext cx="8259908" cy="5773971"/>
              </a:xfrm>
              <a:prstGeom prst="rect">
                <a:avLst/>
              </a:prstGeom>
              <a:blipFill rotWithShape="1">
                <a:blip r:embed="rId3"/>
                <a:stretch>
                  <a:fillRect l="-148"/>
                </a:stretch>
              </a:blipFill>
            </p:spPr>
            <p:txBody>
              <a:bodyPr/>
              <a:lstStyle/>
              <a:p>
                <a:r>
                  <a:rPr lang="zh-CN" altLang="en-US">
                    <a:noFill/>
                  </a:rPr>
                  <a:t> </a:t>
                </a:r>
                <a:endParaRPr lang="zh-CN" altLang="en-US">
                  <a:noFill/>
                </a:endParaRPr>
              </a:p>
            </p:txBody>
          </p:sp>
        </mc:Fallback>
      </mc:AlternateContent>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2.4.1 </a:t>
            </a:r>
            <a:r>
              <a:rPr lang="zh-CN" altLang="en-US" sz="2800" b="1" dirty="0">
                <a:solidFill>
                  <a:srgbClr val="0070C0"/>
                </a:solidFill>
                <a:latin typeface="微软雅黑" panose="020B0503020204020204" pitchFamily="34" charset="-122"/>
                <a:ea typeface="微软雅黑" panose="020B0503020204020204" pitchFamily="34" charset="-122"/>
              </a:rPr>
              <a:t>簇之间的距离度量</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67</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2.4.2 </a:t>
            </a:r>
            <a:r>
              <a:rPr lang="zh-CN" altLang="en-US" sz="2800" b="1" dirty="0">
                <a:solidFill>
                  <a:srgbClr val="0070C0"/>
                </a:solidFill>
                <a:latin typeface="微软雅黑" panose="020B0503020204020204" pitchFamily="34" charset="-122"/>
                <a:ea typeface="微软雅黑" panose="020B0503020204020204" pitchFamily="34" charset="-122"/>
              </a:rPr>
              <a:t>算法流程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68</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79588"/>
            <a:ext cx="8534400"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259908"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913765">
              <a:lnSpc>
                <a:spcPct val="150000"/>
              </a:lnSpc>
              <a:buNone/>
            </a:pP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a:p>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2.4.2 </a:t>
            </a:r>
            <a:r>
              <a:rPr lang="zh-CN" altLang="en-US" sz="2800" b="1" dirty="0">
                <a:solidFill>
                  <a:srgbClr val="0070C0"/>
                </a:solidFill>
                <a:latin typeface="微软雅黑" panose="020B0503020204020204" pitchFamily="34" charset="-122"/>
                <a:ea typeface="微软雅黑" panose="020B0503020204020204" pitchFamily="34" charset="-122"/>
              </a:rPr>
              <a:t>算法流程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69</a:t>
            </a:fld>
            <a:endParaRPr lang="zh-CN" altLang="en-US" sz="16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Content Placeholder 2"/>
          <p:cNvSpPr txBox="1"/>
          <p:nvPr/>
        </p:nvSpPr>
        <p:spPr>
          <a:xfrm>
            <a:off x="563881" y="2165938"/>
            <a:ext cx="8259908" cy="4572048"/>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150000"/>
              </a:lnSpc>
              <a:spcBef>
                <a:spcPts val="0"/>
              </a:spcBef>
              <a:buNone/>
            </a:pPr>
            <a:r>
              <a:rPr lang="en-US" altLang="zh-CN" sz="2200" dirty="0" err="1">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n_clusters</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是指定的终止簇数。</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linkage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是簇距离度量方法，支持</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ward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complete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average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single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四种方法。</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complete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average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single</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分别对应簇最大距离、簇平均距离和簇最小距离。与其它方法不一样，</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Ward</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方法在算法的第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4</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步和第</a:t>
            </a:r>
            <a:r>
              <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5</a:t>
            </a:r>
            <a:r>
              <a:rPr lang="zh-CN" altLang="en-US"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rPr>
              <a:t>步，合并使得偏差（簇中心与点的差值）平方和增加最小的两个簇。它先要对所有簇进行两两试合并，并计算偏差平方和的增加值，然后只取增加最小的两个簇进行合并。</a:t>
            </a:r>
            <a:endParaRPr lang="zh-CN"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450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671" y="836130"/>
            <a:ext cx="8637118" cy="1579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算法流程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2.1.1 K</a:t>
            </a:r>
            <a:r>
              <a:rPr lang="zh-CN" altLang="en-US" sz="2800" b="1" dirty="0">
                <a:solidFill>
                  <a:srgbClr val="0070C0"/>
                </a:solidFill>
                <a:latin typeface="微软雅黑" panose="020B0503020204020204" pitchFamily="34" charset="-122"/>
                <a:ea typeface="微软雅黑" panose="020B0503020204020204" pitchFamily="34" charset="-122"/>
              </a:rPr>
              <a:t>均值聚类算法及实现</a:t>
            </a:r>
          </a:p>
        </p:txBody>
      </p:sp>
      <p:sp>
        <p:nvSpPr>
          <p:cNvPr id="5"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7</a:t>
            </a:fld>
            <a:endParaRPr lang="zh-CN" altLang="en-US" sz="1600" dirty="0"/>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13" y="1736445"/>
            <a:ext cx="739457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8575" y="2610893"/>
            <a:ext cx="9093835" cy="1228090"/>
          </a:xfrm>
          <a:prstGeom prst="rect">
            <a:avLst/>
          </a:prstGeom>
          <a:noFill/>
        </p:spPr>
        <p:txBody>
          <a:bodyPr wrap="square" lIns="121854" tIns="60926" rIns="121854" bIns="60926" rtlCol="0">
            <a:spAutoFit/>
          </a:bodyPr>
          <a:lstStyle/>
          <a:p>
            <a:pPr algn="ctr" defTabSz="1218565"/>
            <a:r>
              <a:rPr lang="zh-CN" altLang="en-US" sz="7195" b="1" dirty="0">
                <a:solidFill>
                  <a:srgbClr val="0070C0"/>
                </a:solidFill>
                <a:latin typeface="微软雅黑" panose="020B0503020204020204" pitchFamily="34" charset="-122"/>
                <a:ea typeface="微软雅黑" panose="020B0503020204020204" pitchFamily="34" charset="-122"/>
              </a:rPr>
              <a:t>谢谢</a:t>
            </a:r>
          </a:p>
        </p:txBody>
      </p:sp>
      <p:sp>
        <p:nvSpPr>
          <p:cNvPr id="12" name="TextBox 11"/>
          <p:cNvSpPr txBox="1"/>
          <p:nvPr/>
        </p:nvSpPr>
        <p:spPr>
          <a:xfrm>
            <a:off x="436891" y="455853"/>
            <a:ext cx="1744896" cy="861706"/>
          </a:xfrm>
          <a:prstGeom prst="rect">
            <a:avLst/>
          </a:prstGeom>
          <a:noFill/>
        </p:spPr>
        <p:txBody>
          <a:bodyPr wrap="none" lIns="121854" tIns="60926" rIns="121854" bIns="60926" rtlCol="0">
            <a:spAutoFit/>
          </a:bodyPr>
          <a:lstStyle/>
          <a:p>
            <a:pPr defTabSz="1218565"/>
            <a:r>
              <a:rPr lang="en-US" altLang="zh-CN" sz="4800" dirty="0">
                <a:solidFill>
                  <a:prstClr val="white"/>
                </a:solidFill>
                <a:latin typeface="Eras Bold ITC" panose="020B0907030504020204" pitchFamily="34" charset="0"/>
                <a:ea typeface="宋体" panose="02010600030101010101" pitchFamily="2" charset="-122"/>
              </a:rPr>
              <a:t>LOGO</a:t>
            </a:r>
            <a:endParaRPr lang="zh-CN" altLang="en-US" sz="4800" dirty="0">
              <a:solidFill>
                <a:prstClr val="white"/>
              </a:solidFill>
              <a:latin typeface="Eras Bold ITC" panose="020B0907030504020204" pitchFamily="34" charset="0"/>
              <a:ea typeface="宋体" panose="02010600030101010101" pitchFamily="2"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914400"/>
            <a:ext cx="8330184" cy="5541264"/>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实例</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2.1.1 K</a:t>
            </a:r>
            <a:r>
              <a:rPr lang="zh-CN" altLang="en-US" sz="2800" b="1" dirty="0">
                <a:solidFill>
                  <a:srgbClr val="0070C0"/>
                </a:solidFill>
                <a:latin typeface="微软雅黑" panose="020B0503020204020204" pitchFamily="34" charset="-122"/>
                <a:ea typeface="微软雅黑" panose="020B0503020204020204" pitchFamily="34" charset="-122"/>
              </a:rPr>
              <a:t>均值聚类算法及实现</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TextBox 5"/>
          <p:cNvSpPr txBox="1"/>
          <p:nvPr/>
        </p:nvSpPr>
        <p:spPr>
          <a:xfrm>
            <a:off x="1755648" y="4700016"/>
            <a:ext cx="1225015" cy="369332"/>
          </a:xfrm>
          <a:prstGeom prst="rect">
            <a:avLst/>
          </a:prstGeom>
          <a:noFill/>
        </p:spPr>
        <p:txBody>
          <a:bodyPr wrap="none" rtlCol="0">
            <a:spAutoFit/>
          </a:bodyPr>
          <a:lstStyle/>
          <a:p>
            <a:r>
              <a:rPr lang="zh-CN" altLang="en-US" dirty="0"/>
              <a:t>第</a:t>
            </a:r>
            <a:r>
              <a:rPr lang="en-US" altLang="zh-CN" dirty="0"/>
              <a:t>1</a:t>
            </a:r>
            <a:r>
              <a:rPr lang="zh-CN" altLang="en-US" dirty="0"/>
              <a:t>次迭代</a:t>
            </a:r>
          </a:p>
        </p:txBody>
      </p:sp>
      <p:sp>
        <p:nvSpPr>
          <p:cNvPr id="9" name="TextBox 8"/>
          <p:cNvSpPr txBox="1"/>
          <p:nvPr/>
        </p:nvSpPr>
        <p:spPr>
          <a:xfrm>
            <a:off x="6345936" y="4672584"/>
            <a:ext cx="1225015" cy="369332"/>
          </a:xfrm>
          <a:prstGeom prst="rect">
            <a:avLst/>
          </a:prstGeom>
          <a:noFill/>
        </p:spPr>
        <p:txBody>
          <a:bodyPr wrap="none" rtlCol="0">
            <a:spAutoFit/>
          </a:bodyPr>
          <a:lstStyle/>
          <a:p>
            <a:r>
              <a:rPr lang="zh-CN" altLang="en-US" dirty="0"/>
              <a:t>第</a:t>
            </a:r>
            <a:r>
              <a:rPr lang="en-US" altLang="zh-CN" dirty="0"/>
              <a:t>2</a:t>
            </a:r>
            <a:r>
              <a:rPr lang="zh-CN" altLang="en-US" dirty="0"/>
              <a:t>次迭代</a:t>
            </a:r>
          </a:p>
        </p:txBody>
      </p:sp>
      <p:sp>
        <p:nvSpPr>
          <p:cNvPr id="10"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8</a:t>
            </a:fld>
            <a:endParaRPr lang="zh-CN" altLang="en-US" sz="1600" dirty="0"/>
          </a:p>
        </p:txBody>
      </p:sp>
      <p:pic>
        <p:nvPicPr>
          <p:cNvPr id="15399"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95" y="1708094"/>
            <a:ext cx="4352505" cy="294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图片 11"/>
          <p:cNvPicPr/>
          <p:nvPr/>
        </p:nvPicPr>
        <p:blipFill>
          <a:blip r:embed="rId4"/>
          <a:stretch>
            <a:fillRect/>
          </a:stretch>
        </p:blipFill>
        <p:spPr>
          <a:xfrm>
            <a:off x="4567644" y="1708094"/>
            <a:ext cx="4576356" cy="2943939"/>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p:nvPr/>
        </p:nvSpPr>
        <p:spPr>
          <a:xfrm>
            <a:off x="411481" y="681693"/>
            <a:ext cx="8330184" cy="577397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lnSpc>
                <a:spcPct val="150000"/>
              </a:lnSpc>
              <a:buNone/>
            </a:pPr>
            <a:r>
              <a:rPr lang="zh-CN" altLang="en-US" sz="2600" b="1" dirty="0">
                <a:solidFill>
                  <a:srgbClr val="0070C0"/>
                </a:solidFill>
                <a:latin typeface="Arial" panose="020B0604020202020204" pitchFamily="34" charset="0"/>
                <a:ea typeface="微软雅黑" panose="020B0503020204020204" pitchFamily="34" charset="-122"/>
                <a:cs typeface="Arial" panose="020B0604020202020204" pitchFamily="34" charset="0"/>
              </a:rPr>
              <a:t>示例核心代码</a:t>
            </a:r>
            <a:endParaRPr lang="en-US" altLang="zh-CN" sz="26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457200" defTabSz="913765">
              <a:lnSpc>
                <a:spcPct val="150000"/>
              </a:lnSpc>
              <a:buNone/>
            </a:pPr>
            <a:endParaRPr lang="en-US" altLang="zh-CN" sz="2200" dirty="0">
              <a:solidFill>
                <a:prstClr val="black">
                  <a:lumMod val="85000"/>
                  <a:lumOff val="1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2"/>
          <p:cNvSpPr txBox="1"/>
          <p:nvPr/>
        </p:nvSpPr>
        <p:spPr>
          <a:xfrm>
            <a:off x="0" y="158473"/>
            <a:ext cx="9144000" cy="523220"/>
          </a:xfrm>
          <a:prstGeom prst="rect">
            <a:avLst/>
          </a:prstGeom>
          <a:noFill/>
        </p:spPr>
        <p:txBody>
          <a:bodyPr wrap="square" rtlCol="0">
            <a:spAutoFit/>
          </a:bodyPr>
          <a:lstStyle/>
          <a:p>
            <a:pPr algn="ctr" defTabSz="1218565"/>
            <a:r>
              <a:rPr lang="en-US" altLang="zh-CN" sz="2800" b="1" dirty="0">
                <a:solidFill>
                  <a:srgbClr val="0070C0"/>
                </a:solidFill>
                <a:latin typeface="微软雅黑" panose="020B0503020204020204" pitchFamily="34" charset="-122"/>
                <a:ea typeface="微软雅黑" panose="020B0503020204020204" pitchFamily="34" charset="-122"/>
              </a:rPr>
              <a:t>2.1.1 K</a:t>
            </a:r>
            <a:r>
              <a:rPr lang="zh-CN" altLang="en-US" sz="2800" b="1" dirty="0">
                <a:solidFill>
                  <a:srgbClr val="0070C0"/>
                </a:solidFill>
                <a:latin typeface="微软雅黑" panose="020B0503020204020204" pitchFamily="34" charset="-122"/>
                <a:ea typeface="微软雅黑" panose="020B0503020204020204" pitchFamily="34" charset="-122"/>
              </a:rPr>
              <a:t>均值聚类算法及实现</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灯片编号占位符 1"/>
          <p:cNvSpPr txBox="1"/>
          <p:nvPr/>
        </p:nvSpPr>
        <p:spPr>
          <a:xfrm>
            <a:off x="6791621" y="6464141"/>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1BEBC7A-FD02-486B-81B5-A845787C689C}" type="slidenum">
              <a:rPr lang="zh-CN" altLang="en-US" sz="1600" smtClean="0"/>
              <a:t>9</a:t>
            </a:fld>
            <a:endParaRPr lang="zh-CN" altLang="en-US" sz="1600" dirty="0"/>
          </a:p>
        </p:txBody>
      </p:sp>
      <p:pic>
        <p:nvPicPr>
          <p:cNvPr id="788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5107" y="681693"/>
            <a:ext cx="6816106" cy="633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简约年度工作总结述职报告商务动态PPT模板35"/>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9009</Words>
  <Application>Microsoft Office PowerPoint</Application>
  <PresentationFormat>全屏显示(4:3)</PresentationFormat>
  <Paragraphs>588</Paragraphs>
  <Slides>70</Slides>
  <Notes>70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70</vt:i4>
      </vt:variant>
    </vt:vector>
  </HeadingPairs>
  <TitlesOfParts>
    <vt:vector size="81" baseType="lpstr">
      <vt:lpstr>等线</vt:lpstr>
      <vt:lpstr>等线 Light</vt:lpstr>
      <vt:lpstr>楷体</vt:lpstr>
      <vt:lpstr>微软雅黑</vt:lpstr>
      <vt:lpstr>Arial</vt:lpstr>
      <vt:lpstr>Calibri</vt:lpstr>
      <vt:lpstr>Cambria Math</vt:lpstr>
      <vt:lpstr>Eras Bold ITC</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蓝色简约年度工作总结述职报告商务动态PPT模板35</dc:title>
  <dc:creator>WangHJ</dc:creator>
  <cp:lastModifiedBy>zhilei chen</cp:lastModifiedBy>
  <cp:revision>171</cp:revision>
  <dcterms:created xsi:type="dcterms:W3CDTF">2017-02-15T16:34:00Z</dcterms:created>
  <dcterms:modified xsi:type="dcterms:W3CDTF">2024-06-19T02:33:40Z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2052-11.1.0.10314</vt:lpwstr>
  </property>
</Properties>
</file>